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4" r:id="rId2"/>
    <p:sldId id="256" r:id="rId3"/>
    <p:sldId id="273" r:id="rId4"/>
    <p:sldId id="260" r:id="rId5"/>
    <p:sldId id="261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58" r:id="rId18"/>
  </p:sldIdLst>
  <p:sldSz cx="13208000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1078" autoAdjust="0"/>
  </p:normalViewPr>
  <p:slideViewPr>
    <p:cSldViewPr snapToGrid="0">
      <p:cViewPr varScale="1">
        <p:scale>
          <a:sx n="43" d="100"/>
          <a:sy n="43" d="100"/>
        </p:scale>
        <p:origin x="18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D8DD5-3828-4CD0-B585-4CB1BBFE3B17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CB4F6-E71F-4374-AFA5-238AE489B2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72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5CB4F6-E71F-4374-AFA5-238AE489B21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55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21191"/>
            <a:ext cx="112268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202944"/>
            <a:ext cx="99060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377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51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51976" y="527403"/>
            <a:ext cx="2847975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8051" y="527403"/>
            <a:ext cx="8378825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515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5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172" y="2469624"/>
            <a:ext cx="11391900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172" y="6629226"/>
            <a:ext cx="11391900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/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95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0" y="2637014"/>
            <a:ext cx="561340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86550" y="2637014"/>
            <a:ext cx="561340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52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527405"/>
            <a:ext cx="11391900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9772" y="2428347"/>
            <a:ext cx="5587602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9772" y="3618442"/>
            <a:ext cx="5587602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6551" y="2428347"/>
            <a:ext cx="5615120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6551" y="3618442"/>
            <a:ext cx="5615120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099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355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9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5120" y="1426283"/>
            <a:ext cx="6686550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5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70" y="660400"/>
            <a:ext cx="425992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15120" y="1426283"/>
            <a:ext cx="6686550" cy="7039681"/>
          </a:xfrm>
        </p:spPr>
        <p:txBody>
          <a:bodyPr anchor="t"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9770" y="2971800"/>
            <a:ext cx="425992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06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8050" y="527405"/>
            <a:ext cx="11391900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050" y="2637014"/>
            <a:ext cx="11391900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0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22A30-D934-40EA-9ED9-549DC90B5DEA}" type="datetimeFigureOut">
              <a:rPr lang="ko-KR" altLang="en-US" smtClean="0"/>
              <a:t>2022-04-26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5150" y="9181397"/>
            <a:ext cx="4457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8150" y="9181397"/>
            <a:ext cx="29718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C98FC-D107-44FD-A92A-1C05138688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7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20759" rtl="0" eaLnBrk="1" latinLnBrk="1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1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1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1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erminixkorea.co.k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BA08E5-1347-4DB4-A14E-D81BE65B7DCA}"/>
              </a:ext>
            </a:extLst>
          </p:cNvPr>
          <p:cNvSpPr txBox="1"/>
          <p:nvPr/>
        </p:nvSpPr>
        <p:spPr>
          <a:xfrm>
            <a:off x="646771" y="936702"/>
            <a:ext cx="10422982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구성 설명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총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8P)</a:t>
            </a:r>
          </a:p>
          <a:p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2~3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메인 페이지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회사소개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&gt;CEO</a:t>
            </a: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메세지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회사소개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비전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회사소개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오시는 길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서비스소개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예스코서비스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8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~11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서비스소개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해충관리 솔루션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~16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서비스소개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 솔루션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17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번 슬라이드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비교상담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참고사이트 </a:t>
            </a:r>
            <a:r>
              <a:rPr lang="ko-KR" altLang="en-US" sz="30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터미닉스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https://terminixkorea.co.kr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기능 중</a:t>
            </a:r>
            <a:endParaRPr lang="en-US" altLang="ko-KR" sz="30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‘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비교상담 바로가기</a:t>
            </a:r>
            <a:r>
              <a:rPr lang="en-US" altLang="ko-KR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3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팝업 기능 미적용 </a:t>
            </a:r>
          </a:p>
        </p:txBody>
      </p:sp>
    </p:spTree>
    <p:extLst>
      <p:ext uri="{BB962C8B-B14F-4D97-AF65-F5344CB8AC3E}">
        <p14:creationId xmlns:p14="http://schemas.microsoft.com/office/powerpoint/2010/main" val="72823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03A69B-E981-4C2A-B8C7-ECD492C2E759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1C762-CD10-4D32-9E5D-430C42E09F9D}"/>
              </a:ext>
            </a:extLst>
          </p:cNvPr>
          <p:cNvSpPr txBox="1"/>
          <p:nvPr/>
        </p:nvSpPr>
        <p:spPr>
          <a:xfrm>
            <a:off x="4862611" y="646323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20B0502040204020203" pitchFamily="2" charset="0"/>
              </a:rPr>
              <a:t>PEST MANAGEMENT SOLUTION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2C43E46-7458-4803-A005-67DA236E286A}"/>
              </a:ext>
            </a:extLst>
          </p:cNvPr>
          <p:cNvSpPr/>
          <p:nvPr/>
        </p:nvSpPr>
        <p:spPr>
          <a:xfrm>
            <a:off x="2795867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FF14598-F71F-4369-9696-3BE1DCA24FB5}"/>
              </a:ext>
            </a:extLst>
          </p:cNvPr>
          <p:cNvSpPr/>
          <p:nvPr/>
        </p:nvSpPr>
        <p:spPr>
          <a:xfrm>
            <a:off x="5461876" y="114242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EFDAD5-323F-4CAF-93BF-8D14CCC1A01F}"/>
              </a:ext>
            </a:extLst>
          </p:cNvPr>
          <p:cNvSpPr/>
          <p:nvPr/>
        </p:nvSpPr>
        <p:spPr>
          <a:xfrm>
            <a:off x="8126883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1D788DD-4A9C-4010-8FF4-918C3EC2265A}"/>
              </a:ext>
            </a:extLst>
          </p:cNvPr>
          <p:cNvSpPr/>
          <p:nvPr/>
        </p:nvSpPr>
        <p:spPr>
          <a:xfrm>
            <a:off x="6091194" y="189280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FBD590-D008-4FEA-81E0-17554CDD4206}"/>
              </a:ext>
            </a:extLst>
          </p:cNvPr>
          <p:cNvSpPr txBox="1"/>
          <p:nvPr/>
        </p:nvSpPr>
        <p:spPr>
          <a:xfrm>
            <a:off x="4386079" y="2048907"/>
            <a:ext cx="4435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 방제 컨설팅을 통해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5EAFA4-BD67-413E-8E36-4C5835B47B33}"/>
              </a:ext>
            </a:extLst>
          </p:cNvPr>
          <p:cNvSpPr txBox="1"/>
          <p:nvPr/>
        </p:nvSpPr>
        <p:spPr>
          <a:xfrm>
            <a:off x="2989064" y="2499883"/>
            <a:ext cx="7229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해충방제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44BE2A-468F-427E-A30D-BE36DB67776E}"/>
              </a:ext>
            </a:extLst>
          </p:cNvPr>
          <p:cNvSpPr txBox="1"/>
          <p:nvPr/>
        </p:nvSpPr>
        <p:spPr>
          <a:xfrm>
            <a:off x="1757714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B1E8B-B1FA-4DB9-885B-3CF27D05AFD0}"/>
              </a:ext>
            </a:extLst>
          </p:cNvPr>
          <p:cNvSpPr txBox="1"/>
          <p:nvPr/>
        </p:nvSpPr>
        <p:spPr>
          <a:xfrm>
            <a:off x="44332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479814-4ED2-46C4-8B53-0B3EF0AAFA20}"/>
              </a:ext>
            </a:extLst>
          </p:cNvPr>
          <p:cNvSpPr txBox="1"/>
          <p:nvPr/>
        </p:nvSpPr>
        <p:spPr>
          <a:xfrm>
            <a:off x="68335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735AFB-178F-475F-9F9D-7E75199022F0}"/>
              </a:ext>
            </a:extLst>
          </p:cNvPr>
          <p:cNvSpPr txBox="1"/>
          <p:nvPr/>
        </p:nvSpPr>
        <p:spPr>
          <a:xfrm>
            <a:off x="937733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281B4-615B-44B5-8E36-E48E5ED0B1CF}"/>
              </a:ext>
            </a:extLst>
          </p:cNvPr>
          <p:cNvSpPr txBox="1"/>
          <p:nvPr/>
        </p:nvSpPr>
        <p:spPr>
          <a:xfrm>
            <a:off x="6045898" y="5982024"/>
            <a:ext cx="6889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필요 시 실내 발생지역 내 국소적인 약체 처리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EE6ECE9A-AC30-43A7-BA20-0F724DC39837}"/>
              </a:ext>
            </a:extLst>
          </p:cNvPr>
          <p:cNvSpPr/>
          <p:nvPr/>
        </p:nvSpPr>
        <p:spPr>
          <a:xfrm>
            <a:off x="0" y="4260008"/>
            <a:ext cx="13208000" cy="165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실내 분무기 방제소독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62AE1F3-26A2-4B07-99FB-C7D59FB9D9DE}"/>
              </a:ext>
            </a:extLst>
          </p:cNvPr>
          <p:cNvSpPr/>
          <p:nvPr/>
        </p:nvSpPr>
        <p:spPr>
          <a:xfrm>
            <a:off x="1238289" y="5163618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3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849FB3-48DB-426E-AE6C-E6CA7FA6598D}"/>
              </a:ext>
            </a:extLst>
          </p:cNvPr>
          <p:cNvSpPr txBox="1"/>
          <p:nvPr/>
        </p:nvSpPr>
        <p:spPr>
          <a:xfrm>
            <a:off x="2547940" y="5144568"/>
            <a:ext cx="1338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실내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5942316-A7CB-4D70-8028-1B92B4B12BC2}"/>
              </a:ext>
            </a:extLst>
          </p:cNvPr>
          <p:cNvSpPr/>
          <p:nvPr/>
        </p:nvSpPr>
        <p:spPr>
          <a:xfrm>
            <a:off x="3958389" y="6048768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6700AD-2C10-4D85-9C68-008FF3B9350D}"/>
              </a:ext>
            </a:extLst>
          </p:cNvPr>
          <p:cNvSpPr txBox="1"/>
          <p:nvPr/>
        </p:nvSpPr>
        <p:spPr>
          <a:xfrm>
            <a:off x="3947485" y="5864088"/>
            <a:ext cx="1662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9679E006-4C09-44D3-9825-D160B612039D}"/>
              </a:ext>
            </a:extLst>
          </p:cNvPr>
          <p:cNvSpPr/>
          <p:nvPr/>
        </p:nvSpPr>
        <p:spPr>
          <a:xfrm flipV="1">
            <a:off x="21266" y="7474456"/>
            <a:ext cx="681223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0EECE3-8797-407A-91F5-B6A68FAEFA7E}"/>
              </a:ext>
            </a:extLst>
          </p:cNvPr>
          <p:cNvSpPr txBox="1"/>
          <p:nvPr/>
        </p:nvSpPr>
        <p:spPr>
          <a:xfrm>
            <a:off x="193394" y="8139423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7CF13C-F155-4946-BCE0-BABCB1CE4FF5}"/>
              </a:ext>
            </a:extLst>
          </p:cNvPr>
          <p:cNvSpPr txBox="1"/>
          <p:nvPr/>
        </p:nvSpPr>
        <p:spPr>
          <a:xfrm>
            <a:off x="214770" y="8615555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FAFC66BE-CDCB-4AD0-BD3D-7857FE3942EB}"/>
              </a:ext>
            </a:extLst>
          </p:cNvPr>
          <p:cNvSpPr/>
          <p:nvPr/>
        </p:nvSpPr>
        <p:spPr>
          <a:xfrm flipH="1">
            <a:off x="5544678" y="7494104"/>
            <a:ext cx="764205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856FEAEA-F92D-4856-A598-DC1A8FD91FB2}"/>
              </a:ext>
            </a:extLst>
          </p:cNvPr>
          <p:cNvSpPr/>
          <p:nvPr/>
        </p:nvSpPr>
        <p:spPr>
          <a:xfrm>
            <a:off x="10058400" y="7121345"/>
            <a:ext cx="2956206" cy="270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B0C487-7DF8-4856-8E0B-D71C8BEED66A}"/>
              </a:ext>
            </a:extLst>
          </p:cNvPr>
          <p:cNvSpPr txBox="1"/>
          <p:nvPr/>
        </p:nvSpPr>
        <p:spPr>
          <a:xfrm>
            <a:off x="6395241" y="8073350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37C709-1970-40A0-B68F-D9C6DAAF35D0}"/>
              </a:ext>
            </a:extLst>
          </p:cNvPr>
          <p:cNvSpPr txBox="1"/>
          <p:nvPr/>
        </p:nvSpPr>
        <p:spPr>
          <a:xfrm>
            <a:off x="6330423" y="8526741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B163DB-A4B7-4F5F-846D-BD3C36DCBD45}"/>
              </a:ext>
            </a:extLst>
          </p:cNvPr>
          <p:cNvSpPr txBox="1"/>
          <p:nvPr/>
        </p:nvSpPr>
        <p:spPr>
          <a:xfrm>
            <a:off x="314160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459E03-D105-4618-969A-A4F052020824}"/>
              </a:ext>
            </a:extLst>
          </p:cNvPr>
          <p:cNvSpPr txBox="1"/>
          <p:nvPr/>
        </p:nvSpPr>
        <p:spPr>
          <a:xfrm flipV="1">
            <a:off x="12512796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85A54-B5C2-4EBE-BCD1-483A144532B3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81362-0C30-49A1-9B0F-FEEB805A7513}"/>
              </a:ext>
            </a:extLst>
          </p:cNvPr>
          <p:cNvSpPr txBox="1"/>
          <p:nvPr/>
        </p:nvSpPr>
        <p:spPr>
          <a:xfrm>
            <a:off x="4862611" y="646323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20B0502040204020203" pitchFamily="2" charset="0"/>
              </a:rPr>
              <a:t>PEST MANAGEMENT SOLUTION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2447080-0ABB-45A7-9653-D1166DCE8998}"/>
              </a:ext>
            </a:extLst>
          </p:cNvPr>
          <p:cNvSpPr/>
          <p:nvPr/>
        </p:nvSpPr>
        <p:spPr>
          <a:xfrm>
            <a:off x="2795867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A500634-5310-4E62-A765-16B83754C048}"/>
              </a:ext>
            </a:extLst>
          </p:cNvPr>
          <p:cNvSpPr/>
          <p:nvPr/>
        </p:nvSpPr>
        <p:spPr>
          <a:xfrm>
            <a:off x="5461876" y="114242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2EA8932-C173-4E6E-B13C-CC6CD59E2825}"/>
              </a:ext>
            </a:extLst>
          </p:cNvPr>
          <p:cNvSpPr/>
          <p:nvPr/>
        </p:nvSpPr>
        <p:spPr>
          <a:xfrm>
            <a:off x="8126883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A4C3CCE-A4A7-408D-918D-9E33BA1DA76B}"/>
              </a:ext>
            </a:extLst>
          </p:cNvPr>
          <p:cNvSpPr/>
          <p:nvPr/>
        </p:nvSpPr>
        <p:spPr>
          <a:xfrm>
            <a:off x="6091194" y="189280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6D845F-22DC-4AA6-BFA6-2090E8A3D352}"/>
              </a:ext>
            </a:extLst>
          </p:cNvPr>
          <p:cNvSpPr txBox="1"/>
          <p:nvPr/>
        </p:nvSpPr>
        <p:spPr>
          <a:xfrm>
            <a:off x="4386079" y="2048907"/>
            <a:ext cx="4435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 방제 컨설팅을 통해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74276-8272-442C-A4D6-D1C465315190}"/>
              </a:ext>
            </a:extLst>
          </p:cNvPr>
          <p:cNvSpPr txBox="1"/>
          <p:nvPr/>
        </p:nvSpPr>
        <p:spPr>
          <a:xfrm>
            <a:off x="2989064" y="2499883"/>
            <a:ext cx="7229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해충방제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00C625-39F5-4DD4-99A1-4E5B6C361782}"/>
              </a:ext>
            </a:extLst>
          </p:cNvPr>
          <p:cNvSpPr txBox="1"/>
          <p:nvPr/>
        </p:nvSpPr>
        <p:spPr>
          <a:xfrm>
            <a:off x="1757714" y="366496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7ABD8-BC8F-4285-9BE0-17B2F5749AF5}"/>
              </a:ext>
            </a:extLst>
          </p:cNvPr>
          <p:cNvSpPr txBox="1"/>
          <p:nvPr/>
        </p:nvSpPr>
        <p:spPr>
          <a:xfrm>
            <a:off x="4433202" y="366496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3FC436-3E81-4CF2-826D-171C30E3172F}"/>
              </a:ext>
            </a:extLst>
          </p:cNvPr>
          <p:cNvSpPr txBox="1"/>
          <p:nvPr/>
        </p:nvSpPr>
        <p:spPr>
          <a:xfrm>
            <a:off x="6833502" y="366496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E5380-5F4F-4E6F-BFCC-529F1173D254}"/>
              </a:ext>
            </a:extLst>
          </p:cNvPr>
          <p:cNvSpPr txBox="1"/>
          <p:nvPr/>
        </p:nvSpPr>
        <p:spPr>
          <a:xfrm>
            <a:off x="9377332" y="366496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F5F6E-0B8D-4322-AA57-0DDD2B80E966}"/>
              </a:ext>
            </a:extLst>
          </p:cNvPr>
          <p:cNvSpPr txBox="1"/>
          <p:nvPr/>
        </p:nvSpPr>
        <p:spPr>
          <a:xfrm>
            <a:off x="5664898" y="5939495"/>
            <a:ext cx="688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정기적인 모니터링 서비스를 통해 실내 발생을 최소화</a:t>
            </a:r>
            <a:endParaRPr lang="en-US" altLang="ko-KR" sz="2200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C3BBDD3F-5117-479E-B734-95F7ABA4B7CE}"/>
              </a:ext>
            </a:extLst>
          </p:cNvPr>
          <p:cNvSpPr/>
          <p:nvPr/>
        </p:nvSpPr>
        <p:spPr>
          <a:xfrm>
            <a:off x="0" y="4260008"/>
            <a:ext cx="13208000" cy="165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방제점검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7462B46-6F2B-4ADD-A0DC-28526AEB9FE2}"/>
              </a:ext>
            </a:extLst>
          </p:cNvPr>
          <p:cNvSpPr/>
          <p:nvPr/>
        </p:nvSpPr>
        <p:spPr>
          <a:xfrm>
            <a:off x="1238289" y="5163619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4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A4DBE7-FA5E-4FEE-BBED-50BD63A80BA9}"/>
              </a:ext>
            </a:extLst>
          </p:cNvPr>
          <p:cNvSpPr txBox="1"/>
          <p:nvPr/>
        </p:nvSpPr>
        <p:spPr>
          <a:xfrm>
            <a:off x="2547940" y="5144569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지속적인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모니터링</a:t>
            </a:r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857B93A1-8551-4553-9B20-1C909B24CB6B}"/>
              </a:ext>
            </a:extLst>
          </p:cNvPr>
          <p:cNvSpPr/>
          <p:nvPr/>
        </p:nvSpPr>
        <p:spPr>
          <a:xfrm flipV="1">
            <a:off x="21266" y="7474456"/>
            <a:ext cx="681223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37F631-928D-49E2-9CA1-1A24CE4AFD40}"/>
              </a:ext>
            </a:extLst>
          </p:cNvPr>
          <p:cNvSpPr txBox="1"/>
          <p:nvPr/>
        </p:nvSpPr>
        <p:spPr>
          <a:xfrm>
            <a:off x="193394" y="8139423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5E316C-3913-4B3F-9674-E36FC8501412}"/>
              </a:ext>
            </a:extLst>
          </p:cNvPr>
          <p:cNvSpPr txBox="1"/>
          <p:nvPr/>
        </p:nvSpPr>
        <p:spPr>
          <a:xfrm>
            <a:off x="214770" y="8615555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E7B895C4-2423-49C5-AC9F-7D4B37214CBC}"/>
              </a:ext>
            </a:extLst>
          </p:cNvPr>
          <p:cNvSpPr/>
          <p:nvPr/>
        </p:nvSpPr>
        <p:spPr>
          <a:xfrm flipH="1">
            <a:off x="5544678" y="7494104"/>
            <a:ext cx="764205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6ECA14EC-A10F-4609-AD96-658941400FB8}"/>
              </a:ext>
            </a:extLst>
          </p:cNvPr>
          <p:cNvSpPr/>
          <p:nvPr/>
        </p:nvSpPr>
        <p:spPr>
          <a:xfrm>
            <a:off x="10058400" y="7121345"/>
            <a:ext cx="2956206" cy="270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F9CDDE-6AB4-44BF-BFDB-FDB308B5927E}"/>
              </a:ext>
            </a:extLst>
          </p:cNvPr>
          <p:cNvSpPr txBox="1"/>
          <p:nvPr/>
        </p:nvSpPr>
        <p:spPr>
          <a:xfrm>
            <a:off x="6395241" y="8073350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E1491C7-9EE1-4AAC-8F46-005B0D850044}"/>
              </a:ext>
            </a:extLst>
          </p:cNvPr>
          <p:cNvSpPr txBox="1"/>
          <p:nvPr/>
        </p:nvSpPr>
        <p:spPr>
          <a:xfrm>
            <a:off x="6330423" y="8526741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E8FFC0-07BF-43B1-9DDF-4E447BD876CB}"/>
              </a:ext>
            </a:extLst>
          </p:cNvPr>
          <p:cNvSpPr txBox="1"/>
          <p:nvPr/>
        </p:nvSpPr>
        <p:spPr>
          <a:xfrm>
            <a:off x="314160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AD3B2-10EC-4611-8EA3-E9B49A30A07B}"/>
              </a:ext>
            </a:extLst>
          </p:cNvPr>
          <p:cNvSpPr txBox="1"/>
          <p:nvPr/>
        </p:nvSpPr>
        <p:spPr>
          <a:xfrm flipV="1">
            <a:off x="12512796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6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1845D8-65D4-4E01-B8E9-BE45B1D11DBC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7B1BDC-16E1-4F3D-92E7-6188CC741B67}"/>
              </a:ext>
            </a:extLst>
          </p:cNvPr>
          <p:cNvSpPr txBox="1"/>
          <p:nvPr/>
        </p:nvSpPr>
        <p:spPr>
          <a:xfrm>
            <a:off x="5330441" y="561263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</a:rPr>
              <a:t>STERILIZATION SOLUTION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E0E20B4-4E46-4637-815F-D9AFBE3774CD}"/>
              </a:ext>
            </a:extLst>
          </p:cNvPr>
          <p:cNvSpPr/>
          <p:nvPr/>
        </p:nvSpPr>
        <p:spPr>
          <a:xfrm>
            <a:off x="2795867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560AD6B-509E-4C0C-8E5D-028B1E12FE46}"/>
              </a:ext>
            </a:extLst>
          </p:cNvPr>
          <p:cNvSpPr/>
          <p:nvPr/>
        </p:nvSpPr>
        <p:spPr>
          <a:xfrm>
            <a:off x="5461876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24F5927-0E3A-48BB-B15C-7A0A9D732CA7}"/>
              </a:ext>
            </a:extLst>
          </p:cNvPr>
          <p:cNvSpPr/>
          <p:nvPr/>
        </p:nvSpPr>
        <p:spPr>
          <a:xfrm>
            <a:off x="8126883" y="101483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6EFE7DB-EFD2-4F46-8037-DCC3809875B3}"/>
              </a:ext>
            </a:extLst>
          </p:cNvPr>
          <p:cNvSpPr/>
          <p:nvPr/>
        </p:nvSpPr>
        <p:spPr>
          <a:xfrm>
            <a:off x="6091194" y="176521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D8822-0C69-4910-BCC8-D784660FC779}"/>
              </a:ext>
            </a:extLst>
          </p:cNvPr>
          <p:cNvSpPr txBox="1"/>
          <p:nvPr/>
        </p:nvSpPr>
        <p:spPr>
          <a:xfrm>
            <a:off x="3628668" y="1921317"/>
            <a:ext cx="595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환경부와 질병관리청의 승인을 받은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1E415-0B68-4640-AE4E-EE758DDBB8F1}"/>
              </a:ext>
            </a:extLst>
          </p:cNvPr>
          <p:cNvSpPr txBox="1"/>
          <p:nvPr/>
        </p:nvSpPr>
        <p:spPr>
          <a:xfrm>
            <a:off x="1248209" y="2308498"/>
            <a:ext cx="10711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 약제로 지침을 준수한 안전한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1DA79-55A6-4A83-B900-EB2413A502A2}"/>
              </a:ext>
            </a:extLst>
          </p:cNvPr>
          <p:cNvSpPr txBox="1"/>
          <p:nvPr/>
        </p:nvSpPr>
        <p:spPr>
          <a:xfrm>
            <a:off x="1513204" y="2852583"/>
            <a:ext cx="1002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보이는 해충부터 보이지 않는 세균까지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인체에 안전한 살균소독 약제를 사용하여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99.9%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빠르고 강력한 살균력으로 안심할 수 있는 깨끗한 환경을 제공하고 있습니다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C5C1F4-392C-412F-ABCE-808E26F3FC84}"/>
              </a:ext>
            </a:extLst>
          </p:cNvPr>
          <p:cNvSpPr txBox="1"/>
          <p:nvPr/>
        </p:nvSpPr>
        <p:spPr>
          <a:xfrm>
            <a:off x="5876708" y="5838018"/>
            <a:ext cx="688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서비스 보호구</a:t>
            </a:r>
            <a:r>
              <a:rPr lang="en-US" altLang="ko-KR" sz="2200" dirty="0"/>
              <a:t>, </a:t>
            </a:r>
            <a:r>
              <a:rPr lang="ko-KR" altLang="en-US" sz="2200" dirty="0"/>
              <a:t>복장</a:t>
            </a:r>
            <a:r>
              <a:rPr lang="en-US" altLang="ko-KR" sz="2200" dirty="0"/>
              <a:t>, </a:t>
            </a:r>
            <a:r>
              <a:rPr lang="ko-KR" altLang="en-US" sz="2200" dirty="0"/>
              <a:t>장비</a:t>
            </a:r>
            <a:r>
              <a:rPr lang="en-US" altLang="ko-KR" sz="2200" dirty="0"/>
              <a:t>, </a:t>
            </a:r>
            <a:r>
              <a:rPr lang="ko-KR" altLang="en-US" sz="2200" dirty="0"/>
              <a:t>약제 점검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살균소독 구역 점검</a:t>
            </a:r>
            <a:endParaRPr lang="en-US" altLang="ko-KR" sz="2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84D8A2-3DE2-44E0-8107-5C68697E61DC}"/>
              </a:ext>
            </a:extLst>
          </p:cNvPr>
          <p:cNvSpPr txBox="1"/>
          <p:nvPr/>
        </p:nvSpPr>
        <p:spPr>
          <a:xfrm>
            <a:off x="1757714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80C63E-FA7D-4C5A-ACC6-4F541C4EA2B0}"/>
              </a:ext>
            </a:extLst>
          </p:cNvPr>
          <p:cNvSpPr txBox="1"/>
          <p:nvPr/>
        </p:nvSpPr>
        <p:spPr>
          <a:xfrm>
            <a:off x="44332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87AA93-1BA5-4070-85CE-9E46D767A415}"/>
              </a:ext>
            </a:extLst>
          </p:cNvPr>
          <p:cNvSpPr txBox="1"/>
          <p:nvPr/>
        </p:nvSpPr>
        <p:spPr>
          <a:xfrm>
            <a:off x="68335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B8AC06-BEC8-4E60-9D96-38E5ADA5C816}"/>
              </a:ext>
            </a:extLst>
          </p:cNvPr>
          <p:cNvSpPr txBox="1"/>
          <p:nvPr/>
        </p:nvSpPr>
        <p:spPr>
          <a:xfrm>
            <a:off x="937733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1EAD1D4-974D-4990-AB61-34276039250B}"/>
              </a:ext>
            </a:extLst>
          </p:cNvPr>
          <p:cNvSpPr/>
          <p:nvPr/>
        </p:nvSpPr>
        <p:spPr>
          <a:xfrm>
            <a:off x="0" y="4260008"/>
            <a:ext cx="13208000" cy="1571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방호복 착용 상태에서 보호장갑 착용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BF639DD-563F-4013-B8A7-DF00A247025B}"/>
              </a:ext>
            </a:extLst>
          </p:cNvPr>
          <p:cNvSpPr/>
          <p:nvPr/>
        </p:nvSpPr>
        <p:spPr>
          <a:xfrm>
            <a:off x="1238289" y="5036029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1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21E3BA-38EC-43CA-99CB-C6E4AE6DBC4B}"/>
              </a:ext>
            </a:extLst>
          </p:cNvPr>
          <p:cNvSpPr txBox="1"/>
          <p:nvPr/>
        </p:nvSpPr>
        <p:spPr>
          <a:xfrm>
            <a:off x="2547940" y="5016979"/>
            <a:ext cx="1338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사전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준비</a:t>
            </a: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DD603EF7-82F7-40AB-95EF-812EA9E909A3}"/>
              </a:ext>
            </a:extLst>
          </p:cNvPr>
          <p:cNvSpPr/>
          <p:nvPr/>
        </p:nvSpPr>
        <p:spPr>
          <a:xfrm>
            <a:off x="3958389" y="5921178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BEA094-E6B4-4D41-A134-D65707DEFF0A}"/>
              </a:ext>
            </a:extLst>
          </p:cNvPr>
          <p:cNvSpPr txBox="1"/>
          <p:nvPr/>
        </p:nvSpPr>
        <p:spPr>
          <a:xfrm>
            <a:off x="4093680" y="5736498"/>
            <a:ext cx="137031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ready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8EE68F10-AC36-44B4-8DA5-C5E6E003B2E4}"/>
              </a:ext>
            </a:extLst>
          </p:cNvPr>
          <p:cNvSpPr/>
          <p:nvPr/>
        </p:nvSpPr>
        <p:spPr>
          <a:xfrm flipV="1">
            <a:off x="21266" y="8119993"/>
            <a:ext cx="681223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3F2CDA-A4D2-4541-B546-EBE8CF720181}"/>
              </a:ext>
            </a:extLst>
          </p:cNvPr>
          <p:cNvSpPr txBox="1"/>
          <p:nvPr/>
        </p:nvSpPr>
        <p:spPr>
          <a:xfrm>
            <a:off x="353408" y="8533255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6F1E01-AA33-42A9-861C-A260B0AEA1C4}"/>
              </a:ext>
            </a:extLst>
          </p:cNvPr>
          <p:cNvSpPr txBox="1"/>
          <p:nvPr/>
        </p:nvSpPr>
        <p:spPr>
          <a:xfrm>
            <a:off x="321095" y="8955334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8FC09D17-6ACD-412E-BA32-F9DA47ECEA0C}"/>
              </a:ext>
            </a:extLst>
          </p:cNvPr>
          <p:cNvSpPr/>
          <p:nvPr/>
        </p:nvSpPr>
        <p:spPr>
          <a:xfrm flipH="1">
            <a:off x="5544678" y="8139641"/>
            <a:ext cx="764205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C3C3EC3A-A40A-4FB0-86BB-A180CAA32232}"/>
              </a:ext>
            </a:extLst>
          </p:cNvPr>
          <p:cNvSpPr/>
          <p:nvPr/>
        </p:nvSpPr>
        <p:spPr>
          <a:xfrm>
            <a:off x="10547498" y="8080744"/>
            <a:ext cx="2467108" cy="1748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94A1E8-5B9B-47AC-B766-D56F34CDC127}"/>
              </a:ext>
            </a:extLst>
          </p:cNvPr>
          <p:cNvSpPr txBox="1"/>
          <p:nvPr/>
        </p:nvSpPr>
        <p:spPr>
          <a:xfrm>
            <a:off x="6437771" y="8486969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28B32DC-46D2-4EC5-8C20-035B65F703F1}"/>
              </a:ext>
            </a:extLst>
          </p:cNvPr>
          <p:cNvSpPr txBox="1"/>
          <p:nvPr/>
        </p:nvSpPr>
        <p:spPr>
          <a:xfrm>
            <a:off x="6436748" y="8941876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52AECAF9-3125-4619-9114-9BBB60C2AD2C}"/>
              </a:ext>
            </a:extLst>
          </p:cNvPr>
          <p:cNvSpPr/>
          <p:nvPr/>
        </p:nvSpPr>
        <p:spPr>
          <a:xfrm>
            <a:off x="497734" y="6780702"/>
            <a:ext cx="12323520" cy="123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/>
              <a:t>15</a:t>
            </a:r>
            <a:r>
              <a:rPr lang="ko-KR" altLang="en-US" sz="3000" dirty="0"/>
              <a:t>번 시트 살균소독 솔루션</a:t>
            </a:r>
            <a:endParaRPr lang="en-US" altLang="ko-KR" sz="3000" dirty="0"/>
          </a:p>
          <a:p>
            <a:pPr algn="ctr"/>
            <a:r>
              <a:rPr lang="ko-KR" altLang="en-US" sz="3000" dirty="0"/>
              <a:t>공통 삽입내용 반영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10D96A2-2211-4D33-B380-C4973215A85C}"/>
              </a:ext>
            </a:extLst>
          </p:cNvPr>
          <p:cNvSpPr txBox="1"/>
          <p:nvPr/>
        </p:nvSpPr>
        <p:spPr>
          <a:xfrm flipV="1">
            <a:off x="12512796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31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9634E1-B885-4B4F-BDF7-7006543B755D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FBC48-1C71-42A9-9083-881C5A0CA1BB}"/>
              </a:ext>
            </a:extLst>
          </p:cNvPr>
          <p:cNvSpPr txBox="1"/>
          <p:nvPr/>
        </p:nvSpPr>
        <p:spPr>
          <a:xfrm>
            <a:off x="5330441" y="561263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</a:rPr>
              <a:t>STERILIZATION SOLUTION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0C45734-93A7-45E0-9F70-CB9D709BC443}"/>
              </a:ext>
            </a:extLst>
          </p:cNvPr>
          <p:cNvSpPr/>
          <p:nvPr/>
        </p:nvSpPr>
        <p:spPr>
          <a:xfrm>
            <a:off x="2795867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31892A7-E623-4D7A-A3F5-B574275657B9}"/>
              </a:ext>
            </a:extLst>
          </p:cNvPr>
          <p:cNvSpPr/>
          <p:nvPr/>
        </p:nvSpPr>
        <p:spPr>
          <a:xfrm>
            <a:off x="5461876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4F05564-7CE0-4BD9-AB43-B5427F5718E6}"/>
              </a:ext>
            </a:extLst>
          </p:cNvPr>
          <p:cNvSpPr/>
          <p:nvPr/>
        </p:nvSpPr>
        <p:spPr>
          <a:xfrm>
            <a:off x="8126883" y="101483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666FAFF-7A72-46E8-8A27-E5229297C0F0}"/>
              </a:ext>
            </a:extLst>
          </p:cNvPr>
          <p:cNvSpPr/>
          <p:nvPr/>
        </p:nvSpPr>
        <p:spPr>
          <a:xfrm>
            <a:off x="6091194" y="176521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394A2-C643-4F98-81FD-F1709659094E}"/>
              </a:ext>
            </a:extLst>
          </p:cNvPr>
          <p:cNvSpPr txBox="1"/>
          <p:nvPr/>
        </p:nvSpPr>
        <p:spPr>
          <a:xfrm>
            <a:off x="3628668" y="1921317"/>
            <a:ext cx="595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환경부와 질병관리청의 승인을 받은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50D583-0369-4A96-94C2-C4038D67DC28}"/>
              </a:ext>
            </a:extLst>
          </p:cNvPr>
          <p:cNvSpPr txBox="1"/>
          <p:nvPr/>
        </p:nvSpPr>
        <p:spPr>
          <a:xfrm>
            <a:off x="1248209" y="2308498"/>
            <a:ext cx="10711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 약제로 지침을 준수한 안전한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5F02F0-216B-4263-BE3B-CC39FE68B649}"/>
              </a:ext>
            </a:extLst>
          </p:cNvPr>
          <p:cNvSpPr txBox="1"/>
          <p:nvPr/>
        </p:nvSpPr>
        <p:spPr>
          <a:xfrm>
            <a:off x="1513204" y="2852583"/>
            <a:ext cx="1002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보이는 해충부터 보이지 않는 세균까지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인체에 안전한 살균소독 약제를 사용하여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99.9%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빠르고 강력한 살균력으로 안심할 수 있는 깨끗한 환경을 제공하고 있습니다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571D3-C14F-40F8-9DA9-6743D537C1AD}"/>
              </a:ext>
            </a:extLst>
          </p:cNvPr>
          <p:cNvSpPr txBox="1"/>
          <p:nvPr/>
        </p:nvSpPr>
        <p:spPr>
          <a:xfrm>
            <a:off x="5719261" y="5795488"/>
            <a:ext cx="7295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초미립</a:t>
            </a:r>
            <a:r>
              <a:rPr lang="ko-KR" altLang="en-US" sz="2200" dirty="0"/>
              <a:t> 형태로 분사되어</a:t>
            </a:r>
            <a:endParaRPr lang="en-US" altLang="ko-KR" sz="2200" dirty="0"/>
          </a:p>
          <a:p>
            <a:r>
              <a:rPr lang="en-US" altLang="ko-KR" sz="2200" dirty="0"/>
              <a:t>      </a:t>
            </a:r>
            <a:r>
              <a:rPr lang="ko-KR" altLang="en-US" sz="2200" dirty="0"/>
              <a:t>컴퓨터</a:t>
            </a:r>
            <a:r>
              <a:rPr lang="en-US" altLang="ko-KR" sz="2200" dirty="0"/>
              <a:t>, TV</a:t>
            </a:r>
            <a:r>
              <a:rPr lang="ko-KR" altLang="en-US" sz="2200" dirty="0"/>
              <a:t> 등의 전자장비가 않은 곳도 살포 가능</a:t>
            </a:r>
            <a:endParaRPr lang="en-US" altLang="ko-KR" sz="2200" dirty="0"/>
          </a:p>
        </p:txBody>
      </p:sp>
      <p:sp>
        <p:nvSpPr>
          <p:cNvPr id="12" name="자유형: 도형 11">
            <a:extLst>
              <a:ext uri="{FF2B5EF4-FFF2-40B4-BE49-F238E27FC236}">
                <a16:creationId xmlns:a16="http://schemas.microsoft.com/office/drawing/2014/main" id="{7429500D-216E-4C33-95DB-DE39805066B5}"/>
              </a:ext>
            </a:extLst>
          </p:cNvPr>
          <p:cNvSpPr/>
          <p:nvPr/>
        </p:nvSpPr>
        <p:spPr>
          <a:xfrm flipV="1">
            <a:off x="21266" y="8119993"/>
            <a:ext cx="681223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63122-BC36-4CD7-B0EE-B2DFD9DEB8D0}"/>
              </a:ext>
            </a:extLst>
          </p:cNvPr>
          <p:cNvSpPr txBox="1"/>
          <p:nvPr/>
        </p:nvSpPr>
        <p:spPr>
          <a:xfrm>
            <a:off x="353408" y="8533255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3908F-BFB4-45DD-8C38-291B8A5EBCBD}"/>
              </a:ext>
            </a:extLst>
          </p:cNvPr>
          <p:cNvSpPr txBox="1"/>
          <p:nvPr/>
        </p:nvSpPr>
        <p:spPr>
          <a:xfrm>
            <a:off x="321095" y="8955334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8B00B65C-DC24-48FD-9957-0DD684CC91FA}"/>
              </a:ext>
            </a:extLst>
          </p:cNvPr>
          <p:cNvSpPr/>
          <p:nvPr/>
        </p:nvSpPr>
        <p:spPr>
          <a:xfrm flipH="1">
            <a:off x="5544678" y="8139641"/>
            <a:ext cx="764205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0545634-BC4F-46F8-B963-8EF2946F375A}"/>
              </a:ext>
            </a:extLst>
          </p:cNvPr>
          <p:cNvSpPr/>
          <p:nvPr/>
        </p:nvSpPr>
        <p:spPr>
          <a:xfrm>
            <a:off x="10547498" y="8080744"/>
            <a:ext cx="2467108" cy="1748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83F4C-F324-461C-9BA9-D5F51EED8B83}"/>
              </a:ext>
            </a:extLst>
          </p:cNvPr>
          <p:cNvSpPr txBox="1"/>
          <p:nvPr/>
        </p:nvSpPr>
        <p:spPr>
          <a:xfrm>
            <a:off x="6437771" y="8486969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7CA303-0A98-40F2-8BDF-CA70EFA29152}"/>
              </a:ext>
            </a:extLst>
          </p:cNvPr>
          <p:cNvSpPr txBox="1"/>
          <p:nvPr/>
        </p:nvSpPr>
        <p:spPr>
          <a:xfrm>
            <a:off x="6436748" y="8941876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268423D-E03A-40D7-BC0C-96A77CB6B0D4}"/>
              </a:ext>
            </a:extLst>
          </p:cNvPr>
          <p:cNvSpPr/>
          <p:nvPr/>
        </p:nvSpPr>
        <p:spPr>
          <a:xfrm>
            <a:off x="0" y="4260008"/>
            <a:ext cx="13208000" cy="1513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방호복</a:t>
            </a:r>
            <a:r>
              <a:rPr lang="en-US" altLang="ko-KR" dirty="0"/>
              <a:t>/</a:t>
            </a:r>
            <a:r>
              <a:rPr lang="ko-KR" altLang="en-US" dirty="0"/>
              <a:t>마스크 착용 상태에서 연무기 이용한 사무실 코로나 소독 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48B3C942-BE9F-487D-A610-6EE2078C2B71}"/>
              </a:ext>
            </a:extLst>
          </p:cNvPr>
          <p:cNvSpPr/>
          <p:nvPr/>
        </p:nvSpPr>
        <p:spPr>
          <a:xfrm>
            <a:off x="1238289" y="5099824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2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3370C4-F0E0-4B05-9A24-62A261BE23D2}"/>
              </a:ext>
            </a:extLst>
          </p:cNvPr>
          <p:cNvSpPr txBox="1"/>
          <p:nvPr/>
        </p:nvSpPr>
        <p:spPr>
          <a:xfrm>
            <a:off x="2547940" y="5080774"/>
            <a:ext cx="1338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집기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살균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DB8C57-8A2A-4482-96B3-52A6D00637BE}"/>
              </a:ext>
            </a:extLst>
          </p:cNvPr>
          <p:cNvSpPr txBox="1"/>
          <p:nvPr/>
        </p:nvSpPr>
        <p:spPr>
          <a:xfrm>
            <a:off x="1757714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70A22-C9DB-458B-A95B-02C601FD6E96}"/>
              </a:ext>
            </a:extLst>
          </p:cNvPr>
          <p:cNvSpPr txBox="1"/>
          <p:nvPr/>
        </p:nvSpPr>
        <p:spPr>
          <a:xfrm>
            <a:off x="44332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615D22-18D8-4D44-A4A5-5F2D9ED14B18}"/>
              </a:ext>
            </a:extLst>
          </p:cNvPr>
          <p:cNvSpPr txBox="1"/>
          <p:nvPr/>
        </p:nvSpPr>
        <p:spPr>
          <a:xfrm>
            <a:off x="68335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8E9842-75B4-4925-BCE4-586F2B07F31D}"/>
              </a:ext>
            </a:extLst>
          </p:cNvPr>
          <p:cNvSpPr txBox="1"/>
          <p:nvPr/>
        </p:nvSpPr>
        <p:spPr>
          <a:xfrm>
            <a:off x="937733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989E428-3A4F-4DC3-8D64-CBA55B262861}"/>
              </a:ext>
            </a:extLst>
          </p:cNvPr>
          <p:cNvSpPr/>
          <p:nvPr/>
        </p:nvSpPr>
        <p:spPr>
          <a:xfrm>
            <a:off x="3958389" y="5984973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867C5B-6177-4083-8729-1CCCB7D07F56}"/>
              </a:ext>
            </a:extLst>
          </p:cNvPr>
          <p:cNvSpPr txBox="1"/>
          <p:nvPr/>
        </p:nvSpPr>
        <p:spPr>
          <a:xfrm>
            <a:off x="3947485" y="5800293"/>
            <a:ext cx="1662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401F595E-DBC7-4449-A02F-2F2DE723F6B0}"/>
              </a:ext>
            </a:extLst>
          </p:cNvPr>
          <p:cNvSpPr/>
          <p:nvPr/>
        </p:nvSpPr>
        <p:spPr>
          <a:xfrm>
            <a:off x="497734" y="6780702"/>
            <a:ext cx="12323520" cy="123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/>
              <a:t>15</a:t>
            </a:r>
            <a:r>
              <a:rPr lang="ko-KR" altLang="en-US" sz="3000" dirty="0"/>
              <a:t>번 시트 살균소독 솔루션</a:t>
            </a:r>
            <a:endParaRPr lang="en-US" altLang="ko-KR" sz="3000" dirty="0"/>
          </a:p>
          <a:p>
            <a:pPr algn="ctr"/>
            <a:r>
              <a:rPr lang="ko-KR" altLang="en-US" sz="3000" dirty="0"/>
              <a:t>공통 삽입내용 반영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A69E56-5618-4E6D-A15D-1CCEC276FEDB}"/>
              </a:ext>
            </a:extLst>
          </p:cNvPr>
          <p:cNvSpPr txBox="1"/>
          <p:nvPr/>
        </p:nvSpPr>
        <p:spPr>
          <a:xfrm>
            <a:off x="274404" y="4615074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183E9-B8A6-4C35-A463-CA30060298F1}"/>
              </a:ext>
            </a:extLst>
          </p:cNvPr>
          <p:cNvSpPr txBox="1"/>
          <p:nvPr/>
        </p:nvSpPr>
        <p:spPr>
          <a:xfrm flipV="1">
            <a:off x="12473040" y="4615074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6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A620D7-3B3D-4D87-BAD8-C5275A605FC6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169CF-3B02-4871-AB08-F9DB9212D3F2}"/>
              </a:ext>
            </a:extLst>
          </p:cNvPr>
          <p:cNvSpPr txBox="1"/>
          <p:nvPr/>
        </p:nvSpPr>
        <p:spPr>
          <a:xfrm>
            <a:off x="5330441" y="561263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</a:rPr>
              <a:t>STERILIZATION SOLUTION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87CE95F-5681-4DD7-8880-F2C204D67C14}"/>
              </a:ext>
            </a:extLst>
          </p:cNvPr>
          <p:cNvSpPr/>
          <p:nvPr/>
        </p:nvSpPr>
        <p:spPr>
          <a:xfrm>
            <a:off x="2795867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7F4593A-9CCC-4E92-AAD6-27D2F5476B93}"/>
              </a:ext>
            </a:extLst>
          </p:cNvPr>
          <p:cNvSpPr/>
          <p:nvPr/>
        </p:nvSpPr>
        <p:spPr>
          <a:xfrm>
            <a:off x="5461876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AAE0C09-EE4A-4D93-BB86-EB49FEE143C9}"/>
              </a:ext>
            </a:extLst>
          </p:cNvPr>
          <p:cNvSpPr/>
          <p:nvPr/>
        </p:nvSpPr>
        <p:spPr>
          <a:xfrm>
            <a:off x="8126883" y="101483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4F41097-AC6A-405F-8BE4-6FC57C08D99F}"/>
              </a:ext>
            </a:extLst>
          </p:cNvPr>
          <p:cNvSpPr/>
          <p:nvPr/>
        </p:nvSpPr>
        <p:spPr>
          <a:xfrm>
            <a:off x="6091194" y="176521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95487-E520-4283-834A-73014A5BE4A1}"/>
              </a:ext>
            </a:extLst>
          </p:cNvPr>
          <p:cNvSpPr txBox="1"/>
          <p:nvPr/>
        </p:nvSpPr>
        <p:spPr>
          <a:xfrm>
            <a:off x="3628668" y="1921317"/>
            <a:ext cx="595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환경부와 질병관리청의 승인을 받은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43C7B-7D32-4C8D-B32E-7BE737276284}"/>
              </a:ext>
            </a:extLst>
          </p:cNvPr>
          <p:cNvSpPr txBox="1"/>
          <p:nvPr/>
        </p:nvSpPr>
        <p:spPr>
          <a:xfrm>
            <a:off x="1248209" y="2308498"/>
            <a:ext cx="10711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 약제로 지침을 준수한 안전한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B43498-612C-4829-A246-05F3C5152708}"/>
              </a:ext>
            </a:extLst>
          </p:cNvPr>
          <p:cNvSpPr txBox="1"/>
          <p:nvPr/>
        </p:nvSpPr>
        <p:spPr>
          <a:xfrm>
            <a:off x="1513204" y="2852583"/>
            <a:ext cx="1002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보이는 해충부터 보이지 않는 세균까지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인체에 안전한 살균소독 약제를 사용하여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99.9%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빠르고 강력한 살균력으로 안심할 수 있는 깨끗한 환경을 제공하고 있습니다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162C4-4ED6-477E-9E66-CA62FC27E45B}"/>
              </a:ext>
            </a:extLst>
          </p:cNvPr>
          <p:cNvSpPr txBox="1"/>
          <p:nvPr/>
        </p:nvSpPr>
        <p:spPr>
          <a:xfrm>
            <a:off x="1757714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5C5D4-893E-45C5-A64C-9A1F95D095BD}"/>
              </a:ext>
            </a:extLst>
          </p:cNvPr>
          <p:cNvSpPr txBox="1"/>
          <p:nvPr/>
        </p:nvSpPr>
        <p:spPr>
          <a:xfrm>
            <a:off x="44332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189F67-0872-4F5F-ABF1-606BB1D9B615}"/>
              </a:ext>
            </a:extLst>
          </p:cNvPr>
          <p:cNvSpPr txBox="1"/>
          <p:nvPr/>
        </p:nvSpPr>
        <p:spPr>
          <a:xfrm>
            <a:off x="68335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75FCB-AC54-41C4-AFD8-3593977B450E}"/>
              </a:ext>
            </a:extLst>
          </p:cNvPr>
          <p:cNvSpPr txBox="1"/>
          <p:nvPr/>
        </p:nvSpPr>
        <p:spPr>
          <a:xfrm>
            <a:off x="937733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62E06525-D37B-4CD5-AF3F-95662248C159}"/>
              </a:ext>
            </a:extLst>
          </p:cNvPr>
          <p:cNvSpPr/>
          <p:nvPr/>
        </p:nvSpPr>
        <p:spPr>
          <a:xfrm>
            <a:off x="0" y="4260008"/>
            <a:ext cx="13208000" cy="170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ARS</a:t>
            </a:r>
            <a:r>
              <a:rPr lang="ko-KR" altLang="en-US" dirty="0"/>
              <a:t>상담센터</a:t>
            </a:r>
            <a:r>
              <a:rPr lang="en-US" altLang="ko-KR" dirty="0"/>
              <a:t>, </a:t>
            </a:r>
            <a:r>
              <a:rPr lang="ko-KR" altLang="en-US" dirty="0"/>
              <a:t>종교시설 또는 실내체육시설 등에 </a:t>
            </a:r>
            <a:r>
              <a:rPr lang="ko-KR" altLang="en-US" dirty="0" err="1"/>
              <a:t>초미립</a:t>
            </a:r>
            <a:r>
              <a:rPr lang="ko-KR" altLang="en-US" dirty="0"/>
              <a:t> 연무소독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62A5CD-C30C-42E2-A9F4-DCC6E4BF6F91}"/>
              </a:ext>
            </a:extLst>
          </p:cNvPr>
          <p:cNvSpPr txBox="1"/>
          <p:nvPr/>
        </p:nvSpPr>
        <p:spPr>
          <a:xfrm>
            <a:off x="6045898" y="6024554"/>
            <a:ext cx="688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매우 미세한 입자를 공간에 살포해 별도의</a:t>
            </a:r>
            <a:endParaRPr lang="en-US" altLang="ko-KR" sz="2200" dirty="0"/>
          </a:p>
          <a:p>
            <a:r>
              <a:rPr lang="en-US" altLang="ko-KR" sz="2200" dirty="0"/>
              <a:t>      </a:t>
            </a:r>
            <a:r>
              <a:rPr lang="ko-KR" altLang="en-US" sz="2200" dirty="0"/>
              <a:t>청소가 </a:t>
            </a:r>
            <a:r>
              <a:rPr lang="ko-KR" altLang="en-US" sz="2200" dirty="0" err="1"/>
              <a:t>필요없음</a:t>
            </a:r>
            <a:endParaRPr lang="ko-KR" altLang="en-US" sz="2200" dirty="0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A94DCA9-50BE-42B4-964B-F3220B0723E0}"/>
              </a:ext>
            </a:extLst>
          </p:cNvPr>
          <p:cNvSpPr/>
          <p:nvPr/>
        </p:nvSpPr>
        <p:spPr>
          <a:xfrm>
            <a:off x="1238289" y="5248678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3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7D9B97-FD6E-4750-A9D3-1A4BED7D7041}"/>
              </a:ext>
            </a:extLst>
          </p:cNvPr>
          <p:cNvSpPr txBox="1"/>
          <p:nvPr/>
        </p:nvSpPr>
        <p:spPr>
          <a:xfrm>
            <a:off x="2547940" y="5229628"/>
            <a:ext cx="13388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공간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살균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9A0C742-B35A-49B7-8519-D288A91D26E6}"/>
              </a:ext>
            </a:extLst>
          </p:cNvPr>
          <p:cNvSpPr/>
          <p:nvPr/>
        </p:nvSpPr>
        <p:spPr>
          <a:xfrm>
            <a:off x="3958389" y="6133828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A8408B-3E86-4C8C-A8C5-FE1F31D4EDB0}"/>
              </a:ext>
            </a:extLst>
          </p:cNvPr>
          <p:cNvSpPr txBox="1"/>
          <p:nvPr/>
        </p:nvSpPr>
        <p:spPr>
          <a:xfrm>
            <a:off x="3947485" y="5949148"/>
            <a:ext cx="1662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1C8C8695-DB01-4C21-B446-74A3FC185B44}"/>
              </a:ext>
            </a:extLst>
          </p:cNvPr>
          <p:cNvSpPr/>
          <p:nvPr/>
        </p:nvSpPr>
        <p:spPr>
          <a:xfrm flipV="1">
            <a:off x="21266" y="8119993"/>
            <a:ext cx="681223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12B11C-1062-40F5-A8C7-6B990B8BBCDF}"/>
              </a:ext>
            </a:extLst>
          </p:cNvPr>
          <p:cNvSpPr txBox="1"/>
          <p:nvPr/>
        </p:nvSpPr>
        <p:spPr>
          <a:xfrm>
            <a:off x="353408" y="8533255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118BF2-D3FA-4C1C-9675-7A48C10CFA68}"/>
              </a:ext>
            </a:extLst>
          </p:cNvPr>
          <p:cNvSpPr txBox="1"/>
          <p:nvPr/>
        </p:nvSpPr>
        <p:spPr>
          <a:xfrm>
            <a:off x="321095" y="8955334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353E75AB-C936-4A47-9304-C3DFBB9DDBC2}"/>
              </a:ext>
            </a:extLst>
          </p:cNvPr>
          <p:cNvSpPr/>
          <p:nvPr/>
        </p:nvSpPr>
        <p:spPr>
          <a:xfrm flipH="1">
            <a:off x="5544678" y="8139641"/>
            <a:ext cx="764205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C6DA854D-FA2F-45EE-AF87-7C73266E3EFB}"/>
              </a:ext>
            </a:extLst>
          </p:cNvPr>
          <p:cNvSpPr/>
          <p:nvPr/>
        </p:nvSpPr>
        <p:spPr>
          <a:xfrm>
            <a:off x="10547498" y="8080744"/>
            <a:ext cx="2467108" cy="1748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C50445-81DD-496E-A424-9D5D6CB52DC6}"/>
              </a:ext>
            </a:extLst>
          </p:cNvPr>
          <p:cNvSpPr txBox="1"/>
          <p:nvPr/>
        </p:nvSpPr>
        <p:spPr>
          <a:xfrm>
            <a:off x="6437771" y="8486969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30A1CF-655A-4E93-9A87-19A1F43B8211}"/>
              </a:ext>
            </a:extLst>
          </p:cNvPr>
          <p:cNvSpPr txBox="1"/>
          <p:nvPr/>
        </p:nvSpPr>
        <p:spPr>
          <a:xfrm>
            <a:off x="6436748" y="8941876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B7FADE9-1F6F-49C5-A501-68E23AB53BF4}"/>
              </a:ext>
            </a:extLst>
          </p:cNvPr>
          <p:cNvSpPr/>
          <p:nvPr/>
        </p:nvSpPr>
        <p:spPr>
          <a:xfrm>
            <a:off x="497734" y="6780702"/>
            <a:ext cx="12323520" cy="123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/>
              <a:t>15</a:t>
            </a:r>
            <a:r>
              <a:rPr lang="ko-KR" altLang="en-US" sz="3000" dirty="0"/>
              <a:t>번 시트 살균소독 솔루션</a:t>
            </a:r>
            <a:endParaRPr lang="en-US" altLang="ko-KR" sz="3000" dirty="0"/>
          </a:p>
          <a:p>
            <a:pPr algn="ctr"/>
            <a:r>
              <a:rPr lang="ko-KR" altLang="en-US" sz="3000" dirty="0"/>
              <a:t>공통 삽입내용 반영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3C54E7-B1A3-456D-A146-310773158E4D}"/>
              </a:ext>
            </a:extLst>
          </p:cNvPr>
          <p:cNvSpPr txBox="1"/>
          <p:nvPr/>
        </p:nvSpPr>
        <p:spPr>
          <a:xfrm>
            <a:off x="314160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C392DC-9F5D-4C8E-A2DE-4638790E63BA}"/>
              </a:ext>
            </a:extLst>
          </p:cNvPr>
          <p:cNvSpPr txBox="1"/>
          <p:nvPr/>
        </p:nvSpPr>
        <p:spPr>
          <a:xfrm flipV="1">
            <a:off x="12512796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40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B77FB-8AC7-494E-8495-B5FD0FFE4531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A1F0F-F98C-453F-887E-F3CCAD349837}"/>
              </a:ext>
            </a:extLst>
          </p:cNvPr>
          <p:cNvSpPr txBox="1"/>
          <p:nvPr/>
        </p:nvSpPr>
        <p:spPr>
          <a:xfrm>
            <a:off x="5330441" y="561263"/>
            <a:ext cx="3182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oppins" panose="00000500000000000000" pitchFamily="2" charset="0"/>
              </a:rPr>
              <a:t>STERILIZATION SOLUTION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0217AFA-27C8-402E-B2B3-34B46D441F39}"/>
              </a:ext>
            </a:extLst>
          </p:cNvPr>
          <p:cNvSpPr/>
          <p:nvPr/>
        </p:nvSpPr>
        <p:spPr>
          <a:xfrm>
            <a:off x="2795867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C41A6BE-1DB4-42C3-9832-BAA5E438FDDF}"/>
              </a:ext>
            </a:extLst>
          </p:cNvPr>
          <p:cNvSpPr/>
          <p:nvPr/>
        </p:nvSpPr>
        <p:spPr>
          <a:xfrm>
            <a:off x="5461876" y="101483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59782F8-C9F3-4239-91F0-7762C765FF53}"/>
              </a:ext>
            </a:extLst>
          </p:cNvPr>
          <p:cNvSpPr/>
          <p:nvPr/>
        </p:nvSpPr>
        <p:spPr>
          <a:xfrm>
            <a:off x="8126883" y="101483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4771856-964F-44C5-9A26-6E750826AA62}"/>
              </a:ext>
            </a:extLst>
          </p:cNvPr>
          <p:cNvSpPr/>
          <p:nvPr/>
        </p:nvSpPr>
        <p:spPr>
          <a:xfrm>
            <a:off x="6091194" y="176521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18215-6639-411F-9CB8-0C61D6BD59EA}"/>
              </a:ext>
            </a:extLst>
          </p:cNvPr>
          <p:cNvSpPr txBox="1"/>
          <p:nvPr/>
        </p:nvSpPr>
        <p:spPr>
          <a:xfrm>
            <a:off x="3628668" y="1921317"/>
            <a:ext cx="595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latin typeface="맑은 고딕" panose="020B0503020000020004" pitchFamily="50" charset="-127"/>
                <a:ea typeface="맑은 고딕" panose="020B0503020000020004" pitchFamily="50" charset="-127"/>
              </a:rPr>
              <a:t>환경부와 질병관리청의 승인을 받은</a:t>
            </a:r>
            <a:endParaRPr lang="ko-KR" altLang="en-US" sz="2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5F691-F203-49FB-BB4E-930280FDFD04}"/>
              </a:ext>
            </a:extLst>
          </p:cNvPr>
          <p:cNvSpPr txBox="1"/>
          <p:nvPr/>
        </p:nvSpPr>
        <p:spPr>
          <a:xfrm>
            <a:off x="1248209" y="2308498"/>
            <a:ext cx="107115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 약제로 지침을 준수한 안전한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3144C-B27B-42CE-A477-8A82C6E36881}"/>
              </a:ext>
            </a:extLst>
          </p:cNvPr>
          <p:cNvSpPr txBox="1"/>
          <p:nvPr/>
        </p:nvSpPr>
        <p:spPr>
          <a:xfrm>
            <a:off x="1513204" y="2852583"/>
            <a:ext cx="1002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보이는 해충부터 보이지 않는 세균까지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인체에 안전한 살균소독 약제를 사용하여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99.9%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빠르고 강력한 살균력으로 안심할 수 있는 깨끗한 환경을 제공하고 있습니다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B1951F3-9DA8-494D-BE7C-C5ACF12E2E89}"/>
              </a:ext>
            </a:extLst>
          </p:cNvPr>
          <p:cNvSpPr/>
          <p:nvPr/>
        </p:nvSpPr>
        <p:spPr>
          <a:xfrm>
            <a:off x="0" y="4089888"/>
            <a:ext cx="13208000" cy="1601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화장실</a:t>
            </a:r>
            <a:r>
              <a:rPr lang="en-US" altLang="ko-KR" dirty="0"/>
              <a:t>/</a:t>
            </a:r>
            <a:r>
              <a:rPr lang="ko-KR" altLang="en-US" dirty="0"/>
              <a:t>공용구역 방제소독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10D33-DB12-4A61-8FD8-5FC3BC3AAB56}"/>
              </a:ext>
            </a:extLst>
          </p:cNvPr>
          <p:cNvSpPr txBox="1"/>
          <p:nvPr/>
        </p:nvSpPr>
        <p:spPr>
          <a:xfrm>
            <a:off x="6045898" y="5748109"/>
            <a:ext cx="68890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200" dirty="0"/>
              <a:t>99.9%</a:t>
            </a:r>
            <a:r>
              <a:rPr lang="ko-KR" altLang="en-US" sz="2200" dirty="0"/>
              <a:t>의 탁월한 살균력과 매우 높은 흡착력으로</a:t>
            </a:r>
            <a:endParaRPr lang="en-US" altLang="ko-KR" sz="2200" dirty="0"/>
          </a:p>
          <a:p>
            <a:r>
              <a:rPr lang="en-US" altLang="ko-KR" sz="2200" dirty="0"/>
              <a:t>      </a:t>
            </a:r>
            <a:r>
              <a:rPr lang="ko-KR" altLang="en-US" sz="2200" dirty="0"/>
              <a:t>세균이 많은 지역도 효과적으로 제어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4DDC6CC8-F817-4A92-ABDB-FF1AD78E9ABA}"/>
              </a:ext>
            </a:extLst>
          </p:cNvPr>
          <p:cNvSpPr/>
          <p:nvPr/>
        </p:nvSpPr>
        <p:spPr>
          <a:xfrm>
            <a:off x="1238289" y="4950968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4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6F3E8E-5B27-456C-B544-886CB5BDD3AB}"/>
              </a:ext>
            </a:extLst>
          </p:cNvPr>
          <p:cNvSpPr txBox="1"/>
          <p:nvPr/>
        </p:nvSpPr>
        <p:spPr>
          <a:xfrm>
            <a:off x="2547940" y="4931918"/>
            <a:ext cx="1915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화장실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살균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65CD8F95-48DE-4D56-A5F5-335BC8776958}"/>
              </a:ext>
            </a:extLst>
          </p:cNvPr>
          <p:cNvSpPr/>
          <p:nvPr/>
        </p:nvSpPr>
        <p:spPr>
          <a:xfrm>
            <a:off x="3958389" y="5836118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C6C3C5-0431-4D77-93BF-18CB7A6274CF}"/>
              </a:ext>
            </a:extLst>
          </p:cNvPr>
          <p:cNvSpPr txBox="1"/>
          <p:nvPr/>
        </p:nvSpPr>
        <p:spPr>
          <a:xfrm>
            <a:off x="3947485" y="5651438"/>
            <a:ext cx="1662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2D08FA-3868-4B79-9E1D-76AEF0B5BF05}"/>
              </a:ext>
            </a:extLst>
          </p:cNvPr>
          <p:cNvSpPr txBox="1"/>
          <p:nvPr/>
        </p:nvSpPr>
        <p:spPr>
          <a:xfrm>
            <a:off x="1757714" y="349484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463EA5-7FBE-4CC8-93E6-DFA84306ADAD}"/>
              </a:ext>
            </a:extLst>
          </p:cNvPr>
          <p:cNvSpPr txBox="1"/>
          <p:nvPr/>
        </p:nvSpPr>
        <p:spPr>
          <a:xfrm>
            <a:off x="4433202" y="349484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669586-C207-49B5-ABE0-9CB9EC6DEB90}"/>
              </a:ext>
            </a:extLst>
          </p:cNvPr>
          <p:cNvSpPr txBox="1"/>
          <p:nvPr/>
        </p:nvSpPr>
        <p:spPr>
          <a:xfrm>
            <a:off x="6833502" y="349484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7A67B-E8FB-40F9-B53D-C1341C10F1F1}"/>
              </a:ext>
            </a:extLst>
          </p:cNvPr>
          <p:cNvSpPr txBox="1"/>
          <p:nvPr/>
        </p:nvSpPr>
        <p:spPr>
          <a:xfrm>
            <a:off x="9377332" y="3494845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51F956DA-68AA-4C55-B4A7-22EA5215825A}"/>
              </a:ext>
            </a:extLst>
          </p:cNvPr>
          <p:cNvSpPr/>
          <p:nvPr/>
        </p:nvSpPr>
        <p:spPr>
          <a:xfrm flipV="1">
            <a:off x="21266" y="8119993"/>
            <a:ext cx="681223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A41154-09FA-4552-9010-D94C4C3BCD81}"/>
              </a:ext>
            </a:extLst>
          </p:cNvPr>
          <p:cNvSpPr txBox="1"/>
          <p:nvPr/>
        </p:nvSpPr>
        <p:spPr>
          <a:xfrm>
            <a:off x="353408" y="8533255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4395DF-235B-4F30-8E2C-906700BFF9EB}"/>
              </a:ext>
            </a:extLst>
          </p:cNvPr>
          <p:cNvSpPr txBox="1"/>
          <p:nvPr/>
        </p:nvSpPr>
        <p:spPr>
          <a:xfrm>
            <a:off x="321095" y="8955334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F950E02E-C24A-484C-868E-F0B15C0C17E4}"/>
              </a:ext>
            </a:extLst>
          </p:cNvPr>
          <p:cNvSpPr/>
          <p:nvPr/>
        </p:nvSpPr>
        <p:spPr>
          <a:xfrm flipH="1">
            <a:off x="5544678" y="8139641"/>
            <a:ext cx="7642056" cy="1747016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0C3FD167-E9D6-4540-BE42-6470BCD491AD}"/>
              </a:ext>
            </a:extLst>
          </p:cNvPr>
          <p:cNvSpPr/>
          <p:nvPr/>
        </p:nvSpPr>
        <p:spPr>
          <a:xfrm>
            <a:off x="10547498" y="8080744"/>
            <a:ext cx="2467108" cy="1748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EB1A4A-817A-49E1-96A6-88ECCF5EF6C4}"/>
              </a:ext>
            </a:extLst>
          </p:cNvPr>
          <p:cNvSpPr txBox="1"/>
          <p:nvPr/>
        </p:nvSpPr>
        <p:spPr>
          <a:xfrm>
            <a:off x="6437771" y="8486969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AA749C-84DC-4070-8954-B900AD069FA7}"/>
              </a:ext>
            </a:extLst>
          </p:cNvPr>
          <p:cNvSpPr txBox="1"/>
          <p:nvPr/>
        </p:nvSpPr>
        <p:spPr>
          <a:xfrm>
            <a:off x="6436748" y="8941876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C58199CD-2E9B-4D1B-891A-E771364B765C}"/>
              </a:ext>
            </a:extLst>
          </p:cNvPr>
          <p:cNvSpPr/>
          <p:nvPr/>
        </p:nvSpPr>
        <p:spPr>
          <a:xfrm>
            <a:off x="497734" y="6780702"/>
            <a:ext cx="12323520" cy="123037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000" dirty="0"/>
              <a:t>15</a:t>
            </a:r>
            <a:r>
              <a:rPr lang="ko-KR" altLang="en-US" sz="3000" dirty="0"/>
              <a:t>번 시트 살균소독 솔루션</a:t>
            </a:r>
            <a:endParaRPr lang="en-US" altLang="ko-KR" sz="3000" dirty="0"/>
          </a:p>
          <a:p>
            <a:pPr algn="ctr"/>
            <a:r>
              <a:rPr lang="ko-KR" altLang="en-US" sz="3000" dirty="0"/>
              <a:t>공통 삽입내용 반영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FEB7ED-4578-4BE6-9365-A8D259F834C6}"/>
              </a:ext>
            </a:extLst>
          </p:cNvPr>
          <p:cNvSpPr txBox="1"/>
          <p:nvPr/>
        </p:nvSpPr>
        <p:spPr>
          <a:xfrm>
            <a:off x="314160" y="443617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FCB104-DC12-49DA-9130-EF0D65E6B421}"/>
              </a:ext>
            </a:extLst>
          </p:cNvPr>
          <p:cNvSpPr txBox="1"/>
          <p:nvPr/>
        </p:nvSpPr>
        <p:spPr>
          <a:xfrm flipV="1">
            <a:off x="12512796" y="443617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9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CFD9F7-97B0-47A6-AF22-103C723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3" t="24406" r="12752" b="8556"/>
          <a:stretch/>
        </p:blipFill>
        <p:spPr>
          <a:xfrm>
            <a:off x="475987" y="331194"/>
            <a:ext cx="12225462" cy="572936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5A3BE5C-9555-4260-BEBC-7177A79459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8" t="69774" r="9232" b="5500"/>
          <a:stretch/>
        </p:blipFill>
        <p:spPr>
          <a:xfrm>
            <a:off x="856119" y="7166343"/>
            <a:ext cx="11845330" cy="219030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20BB98-723D-45EE-8A93-137F1C80D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88" t="57291" r="9232" b="36747"/>
          <a:stretch/>
        </p:blipFill>
        <p:spPr>
          <a:xfrm>
            <a:off x="1192549" y="5796517"/>
            <a:ext cx="11845330" cy="52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BBCB4-7DE2-42FA-A114-AC288CCF5084}"/>
              </a:ext>
            </a:extLst>
          </p:cNvPr>
          <p:cNvSpPr txBox="1"/>
          <p:nvPr/>
        </p:nvSpPr>
        <p:spPr>
          <a:xfrm>
            <a:off x="5776386" y="635328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특장점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D95DBB-D400-4CAA-97DE-FEB1FE439158}"/>
              </a:ext>
            </a:extLst>
          </p:cNvPr>
          <p:cNvSpPr txBox="1"/>
          <p:nvPr/>
        </p:nvSpPr>
        <p:spPr>
          <a:xfrm>
            <a:off x="166898" y="233879"/>
            <a:ext cx="3326552" cy="1169551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살균소독솔루션</a:t>
            </a:r>
            <a:endParaRPr lang="en-US" altLang="ko-KR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공통 삽입내용</a:t>
            </a:r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577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ED44A2E-F8EC-4B9A-8213-B8851EC6356D}"/>
              </a:ext>
            </a:extLst>
          </p:cNvPr>
          <p:cNvSpPr txBox="1"/>
          <p:nvPr/>
        </p:nvSpPr>
        <p:spPr>
          <a:xfrm>
            <a:off x="4890401" y="240454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회사소개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E987C1-D0A3-480E-AC3A-E3E37E82B755}"/>
              </a:ext>
            </a:extLst>
          </p:cNvPr>
          <p:cNvSpPr txBox="1"/>
          <p:nvPr/>
        </p:nvSpPr>
        <p:spPr>
          <a:xfrm>
            <a:off x="6726029" y="240454"/>
            <a:ext cx="1659429" cy="44627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서비스소개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C6AE2-80EE-4041-BA1C-C5E375418672}"/>
              </a:ext>
            </a:extLst>
          </p:cNvPr>
          <p:cNvSpPr txBox="1"/>
          <p:nvPr/>
        </p:nvSpPr>
        <p:spPr>
          <a:xfrm>
            <a:off x="9039731" y="240454"/>
            <a:ext cx="3105886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무료견적</a:t>
            </a:r>
            <a:r>
              <a:rPr lang="en-US" altLang="ko-KR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/</a:t>
            </a:r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비교상담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36B258-A084-4373-90ED-A40465BDDD38}"/>
              </a:ext>
            </a:extLst>
          </p:cNvPr>
          <p:cNvSpPr txBox="1"/>
          <p:nvPr/>
        </p:nvSpPr>
        <p:spPr>
          <a:xfrm>
            <a:off x="279209" y="66274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>
                <a:latin typeface="Congenial SemiBold" panose="02000503040000020004" pitchFamily="2" charset="0"/>
                <a:ea typeface="휴먼옛체" panose="02030504000101010101" pitchFamily="18" charset="-127"/>
              </a:rPr>
              <a:t>yesco</a:t>
            </a:r>
            <a:endParaRPr lang="ko-KR" altLang="en-US" sz="4000" dirty="0">
              <a:latin typeface="Congenial SemiBold" panose="02000503040000020004" pitchFamily="2" charset="0"/>
              <a:ea typeface="휴먼옛체" panose="02030504000101010101" pitchFamily="18" charset="-127"/>
            </a:endParaRPr>
          </a:p>
        </p:txBody>
      </p: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2235C366-515A-45B6-BEA9-6F3296D1A360}"/>
              </a:ext>
            </a:extLst>
          </p:cNvPr>
          <p:cNvCxnSpPr>
            <a:cxnSpLocks/>
          </p:cNvCxnSpPr>
          <p:nvPr/>
        </p:nvCxnSpPr>
        <p:spPr>
          <a:xfrm>
            <a:off x="510363" y="859220"/>
            <a:ext cx="12081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B2897BE9-BB89-4A70-AE9B-AAD8EF185882}"/>
              </a:ext>
            </a:extLst>
          </p:cNvPr>
          <p:cNvSpPr/>
          <p:nvPr/>
        </p:nvSpPr>
        <p:spPr>
          <a:xfrm>
            <a:off x="889849" y="974065"/>
            <a:ext cx="9144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67AE862-D3C9-40B4-B26F-91FB7E3C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95" t="19712" r="23115" b="12086"/>
          <a:stretch/>
        </p:blipFill>
        <p:spPr>
          <a:xfrm>
            <a:off x="973814" y="2005516"/>
            <a:ext cx="10833175" cy="69723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0B21FE-EF93-4FB3-8BAE-A25B32BDAD4C}"/>
              </a:ext>
            </a:extLst>
          </p:cNvPr>
          <p:cNvSpPr txBox="1"/>
          <p:nvPr/>
        </p:nvSpPr>
        <p:spPr>
          <a:xfrm>
            <a:off x="1720284" y="1154266"/>
            <a:ext cx="52293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000" b="1" dirty="0">
                <a:solidFill>
                  <a:srgbClr val="00B0F0"/>
                </a:solidFill>
                <a:latin typeface="+mj-ea"/>
                <a:ea typeface="+mj-ea"/>
              </a:rPr>
              <a:t>무료견적</a:t>
            </a:r>
            <a:r>
              <a:rPr lang="en-US" altLang="ko-KR" sz="3000" b="1" dirty="0">
                <a:solidFill>
                  <a:srgbClr val="00B0F0"/>
                </a:solidFill>
                <a:latin typeface="+mj-ea"/>
                <a:ea typeface="+mj-ea"/>
              </a:rPr>
              <a:t>/</a:t>
            </a:r>
            <a:r>
              <a:rPr lang="ko-KR" altLang="en-US" sz="3000" b="1" dirty="0">
                <a:solidFill>
                  <a:srgbClr val="00B0F0"/>
                </a:solidFill>
                <a:latin typeface="+mj-ea"/>
                <a:ea typeface="+mj-ea"/>
              </a:rPr>
              <a:t>비교상담 </a:t>
            </a:r>
            <a:r>
              <a:rPr lang="ko-KR" altLang="en-US" sz="3000" b="1" dirty="0">
                <a:latin typeface="+mj-ea"/>
                <a:ea typeface="+mj-ea"/>
              </a:rPr>
              <a:t>받으세요</a:t>
            </a:r>
            <a:r>
              <a:rPr lang="en-US" altLang="ko-KR" sz="3000" b="1" dirty="0">
                <a:latin typeface="+mj-ea"/>
                <a:ea typeface="+mj-ea"/>
              </a:rPr>
              <a:t>!</a:t>
            </a:r>
            <a:endParaRPr lang="ko-KR" altLang="en-US" sz="3000" b="1" dirty="0">
              <a:latin typeface="+mj-ea"/>
              <a:ea typeface="+mj-ea"/>
            </a:endParaRPr>
          </a:p>
        </p:txBody>
      </p:sp>
      <p:pic>
        <p:nvPicPr>
          <p:cNvPr id="23" name="그래픽 22" descr="콜 센터 단색으로 채워진">
            <a:extLst>
              <a:ext uri="{FF2B5EF4-FFF2-40B4-BE49-F238E27FC236}">
                <a16:creationId xmlns:a16="http://schemas.microsoft.com/office/drawing/2014/main" id="{B755B64E-B9F5-423F-9C17-9FEF7D654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814" y="1058030"/>
            <a:ext cx="746470" cy="746470"/>
          </a:xfrm>
          <a:prstGeom prst="rect">
            <a:avLst/>
          </a:prstGeom>
        </p:spPr>
      </p:pic>
      <p:sp>
        <p:nvSpPr>
          <p:cNvPr id="24" name="타원 23">
            <a:extLst>
              <a:ext uri="{FF2B5EF4-FFF2-40B4-BE49-F238E27FC236}">
                <a16:creationId xmlns:a16="http://schemas.microsoft.com/office/drawing/2014/main" id="{1FA55EF5-C06B-4662-ACC8-B332E9818D85}"/>
              </a:ext>
            </a:extLst>
          </p:cNvPr>
          <p:cNvSpPr/>
          <p:nvPr/>
        </p:nvSpPr>
        <p:spPr>
          <a:xfrm>
            <a:off x="6800850" y="1888464"/>
            <a:ext cx="5433336" cy="69723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23E8E-773B-4416-AD25-AC754CBACCC5}"/>
              </a:ext>
            </a:extLst>
          </p:cNvPr>
          <p:cNvSpPr txBox="1"/>
          <p:nvPr/>
        </p:nvSpPr>
        <p:spPr>
          <a:xfrm>
            <a:off x="2333931" y="3767225"/>
            <a:ext cx="9547807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1500" b="1" dirty="0">
                <a:latin typeface="+mj-ea"/>
                <a:ea typeface="+mj-ea"/>
              </a:rPr>
              <a:t>○일반기업체</a:t>
            </a:r>
            <a:r>
              <a:rPr lang="en-US" altLang="ko-KR" sz="1500" b="1" dirty="0">
                <a:latin typeface="+mj-ea"/>
                <a:ea typeface="+mj-ea"/>
              </a:rPr>
              <a:t>(</a:t>
            </a:r>
            <a:r>
              <a:rPr lang="ko-KR" altLang="en-US" sz="1500" b="1" dirty="0">
                <a:latin typeface="+mj-ea"/>
                <a:ea typeface="+mj-ea"/>
              </a:rPr>
              <a:t>사무실</a:t>
            </a:r>
            <a:r>
              <a:rPr lang="en-US" altLang="ko-KR" sz="1500" b="1" dirty="0">
                <a:latin typeface="+mj-ea"/>
                <a:ea typeface="+mj-ea"/>
              </a:rPr>
              <a:t>,</a:t>
            </a:r>
            <a:r>
              <a:rPr lang="ko-KR" altLang="en-US" sz="1500" b="1" dirty="0" err="1">
                <a:latin typeface="+mj-ea"/>
                <a:ea typeface="+mj-ea"/>
              </a:rPr>
              <a:t>공장외</a:t>
            </a:r>
            <a:r>
              <a:rPr lang="en-US" altLang="ko-KR" sz="1500" b="1" dirty="0">
                <a:latin typeface="+mj-ea"/>
                <a:ea typeface="+mj-ea"/>
              </a:rPr>
              <a:t>)</a:t>
            </a:r>
            <a:r>
              <a:rPr lang="ko-KR" altLang="en-US" sz="1500" b="1" dirty="0">
                <a:latin typeface="+mj-ea"/>
                <a:ea typeface="+mj-ea"/>
              </a:rPr>
              <a:t> ○숙박</a:t>
            </a:r>
            <a:r>
              <a:rPr lang="en-US" altLang="ko-KR" sz="1500" b="1" dirty="0">
                <a:latin typeface="+mj-ea"/>
                <a:ea typeface="+mj-ea"/>
              </a:rPr>
              <a:t>/</a:t>
            </a:r>
            <a:r>
              <a:rPr lang="ko-KR" altLang="en-US" sz="1500" b="1" dirty="0">
                <a:latin typeface="+mj-ea"/>
                <a:ea typeface="+mj-ea"/>
              </a:rPr>
              <a:t>위락시설 ○교육시설</a:t>
            </a:r>
            <a:r>
              <a:rPr lang="en-US" altLang="ko-KR" sz="1500" b="1" dirty="0">
                <a:latin typeface="+mj-ea"/>
                <a:ea typeface="+mj-ea"/>
              </a:rPr>
              <a:t>(</a:t>
            </a:r>
            <a:r>
              <a:rPr lang="ko-KR" altLang="en-US" sz="1500" b="1" dirty="0">
                <a:latin typeface="+mj-ea"/>
                <a:ea typeface="+mj-ea"/>
              </a:rPr>
              <a:t>학교 외</a:t>
            </a:r>
            <a:r>
              <a:rPr lang="en-US" altLang="ko-KR" sz="1500" b="1" dirty="0">
                <a:latin typeface="+mj-ea"/>
                <a:ea typeface="+mj-ea"/>
              </a:rPr>
              <a:t>)</a:t>
            </a:r>
            <a:r>
              <a:rPr lang="ko-KR" altLang="en-US" sz="1500" b="1" dirty="0">
                <a:latin typeface="+mj-ea"/>
                <a:ea typeface="+mj-ea"/>
              </a:rPr>
              <a:t> ○운동</a:t>
            </a:r>
            <a:r>
              <a:rPr lang="en-US" altLang="ko-KR" sz="1500" b="1" dirty="0">
                <a:latin typeface="+mj-ea"/>
                <a:ea typeface="+mj-ea"/>
              </a:rPr>
              <a:t>/</a:t>
            </a:r>
            <a:r>
              <a:rPr lang="ko-KR" altLang="en-US" sz="1500" b="1" dirty="0">
                <a:latin typeface="+mj-ea"/>
                <a:ea typeface="+mj-ea"/>
              </a:rPr>
              <a:t>수련시설 ○의료시설 ○공동주택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88F24D6E-D4CE-4D52-AB30-D4E7149251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74" t="33024" r="17680" b="41146"/>
          <a:stretch/>
        </p:blipFill>
        <p:spPr>
          <a:xfrm>
            <a:off x="1183364" y="6748994"/>
            <a:ext cx="9027413" cy="2400300"/>
          </a:xfrm>
          <a:prstGeom prst="rect">
            <a:avLst/>
          </a:prstGeom>
        </p:spPr>
      </p:pic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B546194E-99BE-4C04-B2A5-72A816A49369}"/>
              </a:ext>
            </a:extLst>
          </p:cNvPr>
          <p:cNvSpPr/>
          <p:nvPr/>
        </p:nvSpPr>
        <p:spPr>
          <a:xfrm>
            <a:off x="6604000" y="9094954"/>
            <a:ext cx="1461350" cy="52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latin typeface="맑은 고딕" panose="020B0503020000020004" pitchFamily="50" charset="-127"/>
                <a:ea typeface="맑은 고딕" panose="020B0503020000020004" pitchFamily="50" charset="-127"/>
              </a:rPr>
              <a:t>신청하기</a:t>
            </a:r>
          </a:p>
        </p:txBody>
      </p:sp>
    </p:spTree>
    <p:extLst>
      <p:ext uri="{BB962C8B-B14F-4D97-AF65-F5344CB8AC3E}">
        <p14:creationId xmlns:p14="http://schemas.microsoft.com/office/powerpoint/2010/main" val="790250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DB3D9B3D-AF35-41D7-A58E-4DE37F465F7D}"/>
              </a:ext>
            </a:extLst>
          </p:cNvPr>
          <p:cNvSpPr txBox="1"/>
          <p:nvPr/>
        </p:nvSpPr>
        <p:spPr>
          <a:xfrm>
            <a:off x="3380225" y="4642636"/>
            <a:ext cx="648492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+mj-ea"/>
                <a:ea typeface="+mj-ea"/>
              </a:rPr>
              <a:t>해충관리</a:t>
            </a:r>
            <a:r>
              <a:rPr lang="en-US" altLang="ko-KR" sz="2200" b="1" dirty="0">
                <a:latin typeface="+mj-ea"/>
                <a:ea typeface="+mj-ea"/>
              </a:rPr>
              <a:t>·</a:t>
            </a:r>
            <a:r>
              <a:rPr lang="ko-KR" altLang="en-US" sz="2200" b="1" dirty="0">
                <a:latin typeface="+mj-ea"/>
                <a:ea typeface="+mj-ea"/>
              </a:rPr>
              <a:t>살균소독 </a:t>
            </a:r>
            <a:r>
              <a:rPr lang="ko-KR" altLang="en-US" sz="2200" b="1" dirty="0" err="1">
                <a:latin typeface="+mj-ea"/>
                <a:ea typeface="+mj-ea"/>
              </a:rPr>
              <a:t>토탈위생솔루션</a:t>
            </a:r>
            <a:r>
              <a:rPr lang="ko-KR" altLang="en-US" sz="2200" b="1" dirty="0">
                <a:latin typeface="+mj-ea"/>
                <a:ea typeface="+mj-ea"/>
              </a:rPr>
              <a:t> 기업 </a:t>
            </a:r>
            <a:r>
              <a:rPr lang="ko-KR" altLang="en-US" sz="2200" b="1" dirty="0" err="1">
                <a:latin typeface="+mj-ea"/>
                <a:ea typeface="+mj-ea"/>
              </a:rPr>
              <a:t>예스코</a:t>
            </a:r>
            <a:r>
              <a:rPr lang="ko-KR" altLang="en-US" sz="2200" b="1" dirty="0">
                <a:latin typeface="+mj-ea"/>
                <a:ea typeface="+mj-ea"/>
              </a:rPr>
              <a:t> 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F9A04B8-9526-4E0C-9774-ECD7CFE5DFD7}"/>
              </a:ext>
            </a:extLst>
          </p:cNvPr>
          <p:cNvSpPr/>
          <p:nvPr/>
        </p:nvSpPr>
        <p:spPr>
          <a:xfrm>
            <a:off x="195737" y="183266"/>
            <a:ext cx="12907978" cy="3379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3200" dirty="0"/>
              <a:t>방역소독 이미지 </a:t>
            </a:r>
            <a:r>
              <a:rPr lang="en-US" altLang="ko-KR" sz="3200" dirty="0"/>
              <a:t>3</a:t>
            </a:r>
            <a:r>
              <a:rPr lang="ko-KR" altLang="en-US" sz="3200" dirty="0"/>
              <a:t>컷 바뀌면서 나타나도록 적용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E23EF0-E70F-4A24-B617-0B390D6F8C08}"/>
              </a:ext>
            </a:extLst>
          </p:cNvPr>
          <p:cNvSpPr txBox="1"/>
          <p:nvPr/>
        </p:nvSpPr>
        <p:spPr>
          <a:xfrm>
            <a:off x="4890401" y="389309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solidFill>
                  <a:schemeClr val="bg1"/>
                </a:solidFill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회사소개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868E4-03FB-45A6-90EB-0EBA9820D1DC}"/>
              </a:ext>
            </a:extLst>
          </p:cNvPr>
          <p:cNvSpPr txBox="1"/>
          <p:nvPr/>
        </p:nvSpPr>
        <p:spPr>
          <a:xfrm>
            <a:off x="6719094" y="389309"/>
            <a:ext cx="165942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solidFill>
                  <a:schemeClr val="bg1"/>
                </a:solidFill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서비스소개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B0666-523E-4BE6-9F9F-1E0DB1F54F8A}"/>
              </a:ext>
            </a:extLst>
          </p:cNvPr>
          <p:cNvSpPr txBox="1"/>
          <p:nvPr/>
        </p:nvSpPr>
        <p:spPr>
          <a:xfrm>
            <a:off x="2794985" y="2040659"/>
            <a:ext cx="9661081" cy="677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b="1" dirty="0">
                <a:latin typeface="+mj-ea"/>
                <a:ea typeface="+mj-ea"/>
              </a:rPr>
              <a:t>35</a:t>
            </a:r>
            <a:r>
              <a:rPr lang="ko-KR" altLang="en-US" sz="3800" b="1" dirty="0">
                <a:latin typeface="+mj-ea"/>
                <a:ea typeface="+mj-ea"/>
              </a:rPr>
              <a:t>년 업력</a:t>
            </a:r>
            <a:r>
              <a:rPr lang="en-US" altLang="ko-KR" sz="3800" b="1" dirty="0">
                <a:latin typeface="+mj-ea"/>
                <a:ea typeface="+mj-ea"/>
              </a:rPr>
              <a:t>!</a:t>
            </a:r>
            <a:r>
              <a:rPr lang="ko-KR" altLang="en-US" sz="3800" b="1" dirty="0">
                <a:latin typeface="+mj-ea"/>
                <a:ea typeface="+mj-ea"/>
              </a:rPr>
              <a:t> 신뢰할 수 있는 해충 방제 기업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42C397-E225-40C3-8DC4-F190278B2B74}"/>
              </a:ext>
            </a:extLst>
          </p:cNvPr>
          <p:cNvSpPr txBox="1"/>
          <p:nvPr/>
        </p:nvSpPr>
        <p:spPr>
          <a:xfrm>
            <a:off x="7704809" y="867523"/>
            <a:ext cx="2792752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500" dirty="0">
                <a:solidFill>
                  <a:schemeClr val="bg1"/>
                </a:solidFill>
                <a:latin typeface="Congenial SemiBold" panose="020B0604020202020204" pitchFamily="2" charset="0"/>
                <a:ea typeface="휴먼옛체" panose="02030504000101010101" pitchFamily="18" charset="-127"/>
              </a:rPr>
              <a:t>YESCO</a:t>
            </a:r>
            <a:endParaRPr lang="ko-KR" altLang="en-US" sz="6500" dirty="0">
              <a:solidFill>
                <a:schemeClr val="bg1"/>
              </a:solidFill>
              <a:latin typeface="Congenial SemiBold" panose="020B0604020202020204" pitchFamily="2" charset="0"/>
              <a:ea typeface="휴먼옛체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E956DC-7979-4E7E-B851-EB59804E2696}"/>
              </a:ext>
            </a:extLst>
          </p:cNvPr>
          <p:cNvSpPr txBox="1"/>
          <p:nvPr/>
        </p:nvSpPr>
        <p:spPr>
          <a:xfrm>
            <a:off x="10250727" y="1389036"/>
            <a:ext cx="2187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latin typeface="+mj-ea"/>
                <a:ea typeface="+mj-ea"/>
              </a:rPr>
              <a:t>(</a:t>
            </a:r>
            <a:r>
              <a:rPr lang="ko-KR" altLang="en-US" sz="2200" b="1" dirty="0">
                <a:latin typeface="+mj-ea"/>
                <a:ea typeface="+mj-ea"/>
              </a:rPr>
              <a:t>영남방역공사</a:t>
            </a:r>
            <a:r>
              <a:rPr lang="en-US" altLang="ko-KR" sz="2200" b="1" dirty="0">
                <a:latin typeface="+mj-ea"/>
                <a:ea typeface="+mj-ea"/>
              </a:rPr>
              <a:t>)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850B94-13B0-423C-9122-3FEFCD11246F}"/>
              </a:ext>
            </a:extLst>
          </p:cNvPr>
          <p:cNvSpPr txBox="1"/>
          <p:nvPr/>
        </p:nvSpPr>
        <p:spPr>
          <a:xfrm>
            <a:off x="5619849" y="4143025"/>
            <a:ext cx="200567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>
                <a:solidFill>
                  <a:srgbClr val="00B0F0"/>
                </a:solidFill>
                <a:latin typeface="+mj-ea"/>
                <a:ea typeface="+mj-ea"/>
              </a:rPr>
              <a:t>Business</a:t>
            </a:r>
            <a:endParaRPr lang="ko-KR" altLang="en-US" sz="35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E0D41FE-B126-445C-AD37-152543558068}"/>
              </a:ext>
            </a:extLst>
          </p:cNvPr>
          <p:cNvSpPr/>
          <p:nvPr/>
        </p:nvSpPr>
        <p:spPr>
          <a:xfrm>
            <a:off x="2344738" y="5344032"/>
            <a:ext cx="4259261" cy="290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/>
              <a:t>CEO</a:t>
            </a:r>
            <a:r>
              <a:rPr lang="ko-KR" altLang="en-US" sz="3500" dirty="0"/>
              <a:t> 메시지</a:t>
            </a:r>
            <a:endParaRPr lang="en-US" altLang="ko-KR" sz="3500" dirty="0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8C5DA53E-9849-4833-97DF-F2873E26F9C7}"/>
              </a:ext>
            </a:extLst>
          </p:cNvPr>
          <p:cNvSpPr/>
          <p:nvPr/>
        </p:nvSpPr>
        <p:spPr>
          <a:xfrm>
            <a:off x="6649726" y="5344032"/>
            <a:ext cx="4500608" cy="2909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500" dirty="0"/>
              <a:t>비전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89011B-0DA9-4E7E-BBAC-EA5EF6A0105A}"/>
              </a:ext>
            </a:extLst>
          </p:cNvPr>
          <p:cNvSpPr txBox="1"/>
          <p:nvPr/>
        </p:nvSpPr>
        <p:spPr>
          <a:xfrm>
            <a:off x="3012415" y="7134731"/>
            <a:ext cx="30481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+mj-ea"/>
                <a:ea typeface="+mj-ea"/>
              </a:rPr>
              <a:t>적절한 이미지 바탕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1948EE9-A70B-4912-A498-3E5B6C20686F}"/>
              </a:ext>
            </a:extLst>
          </p:cNvPr>
          <p:cNvSpPr txBox="1"/>
          <p:nvPr/>
        </p:nvSpPr>
        <p:spPr>
          <a:xfrm>
            <a:off x="7449418" y="7134731"/>
            <a:ext cx="304814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+mj-ea"/>
                <a:ea typeface="+mj-ea"/>
              </a:rPr>
              <a:t>적절한 이미지 바탕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8D195B-3C27-4123-909F-A40EC8755508}"/>
              </a:ext>
            </a:extLst>
          </p:cNvPr>
          <p:cNvSpPr txBox="1"/>
          <p:nvPr/>
        </p:nvSpPr>
        <p:spPr>
          <a:xfrm>
            <a:off x="8801195" y="399478"/>
            <a:ext cx="3105886" cy="4462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chemeClr val="bg1"/>
                </a:solidFill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무료견적</a:t>
            </a:r>
            <a:r>
              <a:rPr lang="en-US" altLang="ko-KR" sz="2300" dirty="0">
                <a:solidFill>
                  <a:schemeClr val="bg1"/>
                </a:solidFill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/</a:t>
            </a:r>
            <a:r>
              <a:rPr lang="ko-KR" altLang="en-US" sz="2300" dirty="0">
                <a:solidFill>
                  <a:schemeClr val="bg1"/>
                </a:solidFill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비교상담</a:t>
            </a:r>
          </a:p>
        </p:txBody>
      </p:sp>
    </p:spTree>
    <p:extLst>
      <p:ext uri="{BB962C8B-B14F-4D97-AF65-F5344CB8AC3E}">
        <p14:creationId xmlns:p14="http://schemas.microsoft.com/office/powerpoint/2010/main" val="341468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A565378A-ED97-4C76-9A64-98CC73F11C52}"/>
              </a:ext>
            </a:extLst>
          </p:cNvPr>
          <p:cNvSpPr/>
          <p:nvPr/>
        </p:nvSpPr>
        <p:spPr>
          <a:xfrm>
            <a:off x="105277" y="8648259"/>
            <a:ext cx="9884888" cy="953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YESCO(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영남방역공사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  대표  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  <a:ea typeface="+mj-ea"/>
              </a:rPr>
              <a:t>송화수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｜사업자등록번호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: 506-94-04686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경상북도 포항시 북구 환호공원길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15, B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동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112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호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400" b="1" dirty="0" err="1">
                <a:solidFill>
                  <a:schemeClr val="tx1"/>
                </a:solidFill>
                <a:latin typeface="+mj-ea"/>
                <a:ea typeface="+mj-ea"/>
              </a:rPr>
              <a:t>환호동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)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｜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Tel 054-242-7622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｜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 FAX : (054) 246-3266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                                                        (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평일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10:00~18:00,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토요일 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10:00~15:00, 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일요일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lang="ko-KR" altLang="en-US" sz="1400" b="1" dirty="0">
                <a:solidFill>
                  <a:schemeClr val="tx1"/>
                </a:solidFill>
                <a:latin typeface="+mj-ea"/>
                <a:ea typeface="+mj-ea"/>
              </a:rPr>
              <a:t>공휴일 휴무</a:t>
            </a:r>
            <a:r>
              <a:rPr lang="en-US" altLang="ko-KR" sz="1400" b="1" dirty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lang="ko-KR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2BBB90-1855-4A9D-AA55-4519802714DF}"/>
              </a:ext>
            </a:extLst>
          </p:cNvPr>
          <p:cNvSpPr txBox="1"/>
          <p:nvPr/>
        </p:nvSpPr>
        <p:spPr>
          <a:xfrm>
            <a:off x="5625206" y="138245"/>
            <a:ext cx="195758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>
                <a:solidFill>
                  <a:srgbClr val="00B0F0"/>
                </a:solidFill>
                <a:latin typeface="+mj-ea"/>
                <a:ea typeface="+mj-ea"/>
              </a:rPr>
              <a:t>Solution</a:t>
            </a:r>
            <a:endParaRPr lang="ko-KR" altLang="en-US" sz="35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CC108C-38F8-4D20-BAB6-24C38609990B}"/>
              </a:ext>
            </a:extLst>
          </p:cNvPr>
          <p:cNvSpPr/>
          <p:nvPr/>
        </p:nvSpPr>
        <p:spPr>
          <a:xfrm>
            <a:off x="2344738" y="1091014"/>
            <a:ext cx="4259259" cy="2221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EEDA5-DA9B-4C80-BC84-77537C9CE391}"/>
              </a:ext>
            </a:extLst>
          </p:cNvPr>
          <p:cNvSpPr txBox="1"/>
          <p:nvPr/>
        </p:nvSpPr>
        <p:spPr>
          <a:xfrm>
            <a:off x="2351815" y="2036647"/>
            <a:ext cx="11590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예스코</a:t>
            </a:r>
            <a:endParaRPr lang="en-US" altLang="ko-KR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서비스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7CAF7BA-AD86-47BC-A75F-397F719E18CB}"/>
              </a:ext>
            </a:extLst>
          </p:cNvPr>
          <p:cNvSpPr/>
          <p:nvPr/>
        </p:nvSpPr>
        <p:spPr>
          <a:xfrm>
            <a:off x="4082901" y="1091015"/>
            <a:ext cx="2521095" cy="2221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계약서 작성</a:t>
            </a:r>
            <a:endParaRPr lang="en-US" altLang="ko-KR" sz="2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이미지 </a:t>
            </a:r>
            <a:r>
              <a:rPr lang="en-US" altLang="ko-KR" sz="25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컷</a:t>
            </a:r>
            <a:endParaRPr lang="en-US" altLang="ko-KR" sz="2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C188D63-40D3-490D-B6E1-366474BDBC37}"/>
              </a:ext>
            </a:extLst>
          </p:cNvPr>
          <p:cNvSpPr/>
          <p:nvPr/>
        </p:nvSpPr>
        <p:spPr>
          <a:xfrm>
            <a:off x="6710321" y="2098988"/>
            <a:ext cx="4259259" cy="2221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5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DE89002-64CE-4BC3-A038-8AC4196C1A52}"/>
              </a:ext>
            </a:extLst>
          </p:cNvPr>
          <p:cNvSpPr/>
          <p:nvPr/>
        </p:nvSpPr>
        <p:spPr>
          <a:xfrm>
            <a:off x="8448484" y="2098989"/>
            <a:ext cx="2521095" cy="2221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해충방제</a:t>
            </a:r>
            <a:endParaRPr lang="en-US" altLang="ko-KR" sz="2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이미지 </a:t>
            </a:r>
            <a:r>
              <a:rPr lang="en-US" altLang="ko-KR" sz="25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컷</a:t>
            </a:r>
            <a:endParaRPr lang="en-US" altLang="ko-KR" sz="2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A48B3F9-0FCF-4055-83EF-6074C875FACD}"/>
              </a:ext>
            </a:extLst>
          </p:cNvPr>
          <p:cNvSpPr/>
          <p:nvPr/>
        </p:nvSpPr>
        <p:spPr>
          <a:xfrm>
            <a:off x="2344738" y="3447760"/>
            <a:ext cx="4259259" cy="222158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500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C5A69AE-04EB-4C7E-AE6B-8862EC94CA6F}"/>
              </a:ext>
            </a:extLst>
          </p:cNvPr>
          <p:cNvSpPr/>
          <p:nvPr/>
        </p:nvSpPr>
        <p:spPr>
          <a:xfrm>
            <a:off x="2351815" y="3447761"/>
            <a:ext cx="2521095" cy="22215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미립자 연무소독</a:t>
            </a:r>
            <a:endParaRPr lang="en-US" altLang="ko-KR" sz="25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이미지 </a:t>
            </a:r>
            <a:r>
              <a:rPr lang="en-US" altLang="ko-KR" sz="2500" b="1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ko-KR" altLang="en-US" sz="2500" b="1" dirty="0">
                <a:solidFill>
                  <a:schemeClr val="tx1"/>
                </a:solidFill>
                <a:latin typeface="+mj-ea"/>
                <a:ea typeface="+mj-ea"/>
              </a:rPr>
              <a:t>컷</a:t>
            </a:r>
            <a:endParaRPr lang="en-US" altLang="ko-KR" sz="25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E1DF16-069D-472D-B655-79F335E43B28}"/>
              </a:ext>
            </a:extLst>
          </p:cNvPr>
          <p:cNvSpPr txBox="1"/>
          <p:nvPr/>
        </p:nvSpPr>
        <p:spPr>
          <a:xfrm>
            <a:off x="2346180" y="2882171"/>
            <a:ext cx="1439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more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891122-D0C8-4DF5-9858-180D52CC6154}"/>
              </a:ext>
            </a:extLst>
          </p:cNvPr>
          <p:cNvSpPr txBox="1"/>
          <p:nvPr/>
        </p:nvSpPr>
        <p:spPr>
          <a:xfrm>
            <a:off x="6706382" y="3879237"/>
            <a:ext cx="1439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more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79AD49-D76C-49F9-B572-583745936F72}"/>
              </a:ext>
            </a:extLst>
          </p:cNvPr>
          <p:cNvSpPr txBox="1"/>
          <p:nvPr/>
        </p:nvSpPr>
        <p:spPr>
          <a:xfrm>
            <a:off x="6775830" y="3116529"/>
            <a:ext cx="136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해충관리</a:t>
            </a:r>
            <a:endParaRPr lang="en-US" altLang="ko-KR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솔루션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4989A4-EE5E-41F2-AD0A-6D2A2CBB6CC6}"/>
              </a:ext>
            </a:extLst>
          </p:cNvPr>
          <p:cNvSpPr txBox="1"/>
          <p:nvPr/>
        </p:nvSpPr>
        <p:spPr>
          <a:xfrm>
            <a:off x="5207204" y="4452839"/>
            <a:ext cx="13695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살균소독</a:t>
            </a:r>
            <a:endParaRPr lang="en-US" altLang="ko-KR" sz="2200" b="1" dirty="0">
              <a:solidFill>
                <a:schemeClr val="bg1"/>
              </a:solidFill>
              <a:latin typeface="+mj-ea"/>
              <a:ea typeface="+mj-ea"/>
            </a:endParaRPr>
          </a:p>
          <a:p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솔루션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C157F4-4E01-40DB-B210-C1FCD6198353}"/>
              </a:ext>
            </a:extLst>
          </p:cNvPr>
          <p:cNvSpPr txBox="1"/>
          <p:nvPr/>
        </p:nvSpPr>
        <p:spPr>
          <a:xfrm>
            <a:off x="98168" y="9327118"/>
            <a:ext cx="31999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500" b="1" dirty="0">
                <a:solidFill>
                  <a:srgbClr val="00B0F0"/>
                </a:solidFill>
                <a:latin typeface="+mj-ea"/>
                <a:ea typeface="+mj-ea"/>
              </a:rPr>
              <a:t>대표전화 </a:t>
            </a:r>
            <a:r>
              <a:rPr lang="en-US" altLang="ko-KR" sz="2500" b="1" dirty="0">
                <a:solidFill>
                  <a:srgbClr val="00B0F0"/>
                </a:solidFill>
                <a:latin typeface="+mj-ea"/>
                <a:ea typeface="+mj-ea"/>
              </a:rPr>
              <a:t>1533-8153</a:t>
            </a:r>
            <a:endParaRPr lang="ko-KR" altLang="en-US" sz="25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16695B3-14A8-4010-A3A8-B0517183210A}"/>
              </a:ext>
            </a:extLst>
          </p:cNvPr>
          <p:cNvSpPr txBox="1"/>
          <p:nvPr/>
        </p:nvSpPr>
        <p:spPr>
          <a:xfrm>
            <a:off x="2874152" y="621636"/>
            <a:ext cx="7354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+mj-ea"/>
                <a:ea typeface="+mj-ea"/>
              </a:rPr>
              <a:t>35</a:t>
            </a:r>
            <a:r>
              <a:rPr lang="ko-KR" altLang="en-US" sz="2200" dirty="0">
                <a:latin typeface="+mj-ea"/>
                <a:ea typeface="+mj-ea"/>
              </a:rPr>
              <a:t>여년 노하우로 </a:t>
            </a:r>
            <a:r>
              <a:rPr lang="ko-KR" altLang="en-US" sz="2200" b="1" dirty="0">
                <a:latin typeface="+mj-ea"/>
                <a:ea typeface="+mj-ea"/>
              </a:rPr>
              <a:t>최적의 맞춤 솔루션을 제안해 드립니다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99FF2F-2A1B-43B5-82B2-BD9A0FFDF8F2}"/>
              </a:ext>
            </a:extLst>
          </p:cNvPr>
          <p:cNvSpPr txBox="1"/>
          <p:nvPr/>
        </p:nvSpPr>
        <p:spPr>
          <a:xfrm>
            <a:off x="10537110" y="8847148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>
                <a:latin typeface="Congenial SemiBold" panose="02000503040000020004" pitchFamily="2" charset="0"/>
                <a:ea typeface="휴먼옛체" panose="02030504000101010101" pitchFamily="18" charset="-127"/>
              </a:rPr>
              <a:t>yesco</a:t>
            </a:r>
            <a:endParaRPr lang="ko-KR" altLang="en-US" sz="4000" dirty="0">
              <a:latin typeface="Congenial SemiBold" panose="02000503040000020004" pitchFamily="2" charset="0"/>
              <a:ea typeface="휴먼옛체" panose="02030504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4E2539-CC1D-4F7E-BD3E-1105EE67F324}"/>
              </a:ext>
            </a:extLst>
          </p:cNvPr>
          <p:cNvSpPr txBox="1"/>
          <p:nvPr/>
        </p:nvSpPr>
        <p:spPr>
          <a:xfrm>
            <a:off x="10739074" y="9327118"/>
            <a:ext cx="238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atin typeface="+mj-ea"/>
                <a:ea typeface="+mj-ea"/>
              </a:rPr>
              <a:t>(</a:t>
            </a:r>
            <a:r>
              <a:rPr lang="ko-KR" altLang="en-US" sz="2000" b="1" dirty="0">
                <a:latin typeface="+mj-ea"/>
                <a:ea typeface="+mj-ea"/>
              </a:rPr>
              <a:t>영남방역공사</a:t>
            </a:r>
            <a:r>
              <a:rPr lang="en-US" altLang="ko-KR" sz="2000" b="1" dirty="0">
                <a:latin typeface="+mj-ea"/>
                <a:ea typeface="+mj-ea"/>
              </a:rPr>
              <a:t>)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2B97772-F1D6-45D4-870E-980A6F98B1DC}"/>
              </a:ext>
            </a:extLst>
          </p:cNvPr>
          <p:cNvSpPr txBox="1"/>
          <p:nvPr/>
        </p:nvSpPr>
        <p:spPr>
          <a:xfrm>
            <a:off x="5208646" y="5246548"/>
            <a:ext cx="14390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more 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EE6598-CB93-49A6-91D0-48A6D2641C06}"/>
              </a:ext>
            </a:extLst>
          </p:cNvPr>
          <p:cNvSpPr txBox="1"/>
          <p:nvPr/>
        </p:nvSpPr>
        <p:spPr>
          <a:xfrm>
            <a:off x="5625206" y="5704715"/>
            <a:ext cx="14109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>
                <a:solidFill>
                  <a:srgbClr val="00B0F0"/>
                </a:solidFill>
                <a:latin typeface="+mj-ea"/>
                <a:ea typeface="+mj-ea"/>
              </a:rPr>
              <a:t>Client</a:t>
            </a:r>
            <a:endParaRPr lang="ko-KR" altLang="en-US" sz="35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A20152-3FCA-4BC1-A495-644C1ABC980B}"/>
              </a:ext>
            </a:extLst>
          </p:cNvPr>
          <p:cNvSpPr txBox="1"/>
          <p:nvPr/>
        </p:nvSpPr>
        <p:spPr>
          <a:xfrm>
            <a:off x="2874152" y="6202289"/>
            <a:ext cx="73543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+mj-ea"/>
                <a:ea typeface="+mj-ea"/>
              </a:rPr>
              <a:t>지역 주요 고객사와 함께 하고 있습니다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7C44439-F5A0-4AD7-8A96-5BE6FCA544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5" t="55660" r="40103" b="13970"/>
          <a:stretch/>
        </p:blipFill>
        <p:spPr>
          <a:xfrm>
            <a:off x="2545208" y="6695306"/>
            <a:ext cx="3813423" cy="1790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9B5FEB9-2EBB-493E-837D-2C36EFAB3A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69" t="59681" r="36695" b="11072"/>
          <a:stretch/>
        </p:blipFill>
        <p:spPr>
          <a:xfrm>
            <a:off x="6459084" y="6670340"/>
            <a:ext cx="3658955" cy="18379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08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>
            <a:extLst>
              <a:ext uri="{FF2B5EF4-FFF2-40B4-BE49-F238E27FC236}">
                <a16:creationId xmlns:a16="http://schemas.microsoft.com/office/drawing/2014/main" id="{6BFF579D-66CC-4B81-A23A-C3BABF2C6207}"/>
              </a:ext>
            </a:extLst>
          </p:cNvPr>
          <p:cNvSpPr/>
          <p:nvPr/>
        </p:nvSpPr>
        <p:spPr>
          <a:xfrm>
            <a:off x="5995944" y="208717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85BD17-4BE0-4E4F-AA08-6EEAD791FCDB}"/>
              </a:ext>
            </a:extLst>
          </p:cNvPr>
          <p:cNvSpPr txBox="1"/>
          <p:nvPr/>
        </p:nvSpPr>
        <p:spPr>
          <a:xfrm>
            <a:off x="5319812" y="2153856"/>
            <a:ext cx="26597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>
                <a:latin typeface="+mj-ea"/>
                <a:ea typeface="+mj-ea"/>
              </a:rPr>
              <a:t>SINCE 1988</a:t>
            </a:r>
            <a:endParaRPr lang="ko-KR" altLang="en-US" sz="3500" b="1" dirty="0">
              <a:latin typeface="+mj-ea"/>
              <a:ea typeface="+mj-ea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0CC0775-A5E5-4542-A52C-DC6094919AF6}"/>
              </a:ext>
            </a:extLst>
          </p:cNvPr>
          <p:cNvSpPr/>
          <p:nvPr/>
        </p:nvSpPr>
        <p:spPr>
          <a:xfrm>
            <a:off x="1780340" y="3333019"/>
            <a:ext cx="9649660" cy="48584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예스코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영남방역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은 약 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35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년에 걸쳐 축적된</a:t>
            </a: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노하우를 보유하고 있는 </a:t>
            </a:r>
            <a:r>
              <a:rPr lang="ko-KR" altLang="en-US" sz="20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토탈위생솔루션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기업입니다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sz="20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해충방제를 물론 바이러스 및 박테리아 등의 유해 미생물 제어를 통해</a:t>
            </a: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인간의 건강한 생활을 위협하는 모든 위해요소들을 효과적으로 제어하는 </a:t>
            </a:r>
            <a:endParaRPr lang="en-US" altLang="ko-KR" sz="20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위생환경 시스템을 갖추고 있습니다</a:t>
            </a:r>
          </a:p>
          <a:p>
            <a:endParaRPr lang="ko-KR" altLang="en-US" sz="20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무엇보다 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'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고객의 성공과 믿음이 곧 우리의 성공이다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’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라는 신념으로 </a:t>
            </a:r>
            <a:endParaRPr lang="en-US" altLang="ko-KR" sz="20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고객 최우선주의를 실천하기 위해 노력하고 있습니다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r>
              <a:rPr lang="ko-KR" altLang="en-US" sz="20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예스코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영남방역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은 고객의 믿음을 바탕으로 한 지난 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35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년간의 경험과 노력 그대로 </a:t>
            </a:r>
            <a:endParaRPr lang="en-US" altLang="ko-KR" sz="20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고객에게 최고의 서비스를 제공하기 위해 최선을 다하겠습니다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.</a:t>
            </a:r>
          </a:p>
          <a:p>
            <a:endParaRPr lang="en-US" altLang="ko-KR" sz="2000" dirty="0">
              <a:solidFill>
                <a:schemeClr val="tx1"/>
              </a:solidFill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r>
              <a:rPr lang="ko-KR" altLang="en-US" sz="2000" dirty="0" err="1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예스코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영남방역공사</a:t>
            </a:r>
            <a:r>
              <a:rPr lang="en-US" altLang="ko-KR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) </a:t>
            </a:r>
            <a:r>
              <a:rPr lang="ko-KR" altLang="en-US" sz="2000" dirty="0">
                <a:solidFill>
                  <a:schemeClr val="tx1"/>
                </a:solidFill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대표  송 화 수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1A0418A-8CAC-4066-A7FA-5370E1618319}"/>
              </a:ext>
            </a:extLst>
          </p:cNvPr>
          <p:cNvSpPr/>
          <p:nvPr/>
        </p:nvSpPr>
        <p:spPr>
          <a:xfrm>
            <a:off x="2433917" y="1356540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b="1" dirty="0">
                <a:solidFill>
                  <a:schemeClr val="bg1"/>
                </a:solidFill>
                <a:latin typeface="+mj-ea"/>
                <a:ea typeface="+mj-ea"/>
              </a:rPr>
              <a:t>CEO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메세지</a:t>
            </a:r>
            <a:endParaRPr lang="ko-KR" altLang="en-US" sz="2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A1C03D-50A0-41B0-A6DD-32AADE112513}"/>
              </a:ext>
            </a:extLst>
          </p:cNvPr>
          <p:cNvSpPr/>
          <p:nvPr/>
        </p:nvSpPr>
        <p:spPr>
          <a:xfrm>
            <a:off x="5099926" y="1356540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비 전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4AE41410-708A-4934-8C7B-56824C316A39}"/>
              </a:ext>
            </a:extLst>
          </p:cNvPr>
          <p:cNvSpPr/>
          <p:nvPr/>
        </p:nvSpPr>
        <p:spPr>
          <a:xfrm>
            <a:off x="7765935" y="1356540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오시는 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3ED314-F115-49A0-9238-8593319134CC}"/>
              </a:ext>
            </a:extLst>
          </p:cNvPr>
          <p:cNvSpPr txBox="1"/>
          <p:nvPr/>
        </p:nvSpPr>
        <p:spPr>
          <a:xfrm>
            <a:off x="2721934" y="2617017"/>
            <a:ext cx="79079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고객의 성공과 믿음이 곧 우리의 성공입니다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E5FB21-43D8-48F0-8277-8CE589A87E47}"/>
              </a:ext>
            </a:extLst>
          </p:cNvPr>
          <p:cNvSpPr txBox="1"/>
          <p:nvPr/>
        </p:nvSpPr>
        <p:spPr>
          <a:xfrm>
            <a:off x="4890401" y="240454"/>
            <a:ext cx="1364476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회사소개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70E601-A41F-4CB7-B04B-660B463A337C}"/>
              </a:ext>
            </a:extLst>
          </p:cNvPr>
          <p:cNvSpPr txBox="1"/>
          <p:nvPr/>
        </p:nvSpPr>
        <p:spPr>
          <a:xfrm>
            <a:off x="279209" y="66274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>
                <a:latin typeface="Congenial SemiBold" panose="02000503040000020004" pitchFamily="2" charset="0"/>
                <a:ea typeface="휴먼옛체" panose="02030504000101010101" pitchFamily="18" charset="-127"/>
              </a:rPr>
              <a:t>yesco</a:t>
            </a:r>
            <a:endParaRPr lang="ko-KR" altLang="en-US" sz="4000" dirty="0">
              <a:latin typeface="Congenial SemiBold" panose="02000503040000020004" pitchFamily="2" charset="0"/>
              <a:ea typeface="휴먼옛체" panose="02030504000101010101" pitchFamily="18" charset="-127"/>
            </a:endParaRPr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6080BF59-6D38-4068-AE8D-E080A6054587}"/>
              </a:ext>
            </a:extLst>
          </p:cNvPr>
          <p:cNvCxnSpPr>
            <a:cxnSpLocks/>
          </p:cNvCxnSpPr>
          <p:nvPr/>
        </p:nvCxnSpPr>
        <p:spPr>
          <a:xfrm>
            <a:off x="510363" y="859220"/>
            <a:ext cx="12081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CD523-93D2-4080-AEDA-85F6A78B2E1A}"/>
              </a:ext>
            </a:extLst>
          </p:cNvPr>
          <p:cNvSpPr txBox="1"/>
          <p:nvPr/>
        </p:nvSpPr>
        <p:spPr>
          <a:xfrm>
            <a:off x="6885053" y="240454"/>
            <a:ext cx="1659429" cy="446276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서비스소개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206612-5244-4A9A-8F48-31AD358F64D5}"/>
              </a:ext>
            </a:extLst>
          </p:cNvPr>
          <p:cNvSpPr txBox="1"/>
          <p:nvPr/>
        </p:nvSpPr>
        <p:spPr>
          <a:xfrm>
            <a:off x="9039731" y="240454"/>
            <a:ext cx="3105886" cy="4462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무료견적</a:t>
            </a:r>
            <a:r>
              <a:rPr lang="en-US" altLang="ko-KR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/</a:t>
            </a:r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비교상담</a:t>
            </a:r>
          </a:p>
        </p:txBody>
      </p:sp>
    </p:spTree>
    <p:extLst>
      <p:ext uri="{BB962C8B-B14F-4D97-AF65-F5344CB8AC3E}">
        <p14:creationId xmlns:p14="http://schemas.microsoft.com/office/powerpoint/2010/main" val="247634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0221A0B4-E723-4587-902C-CCD9B08FF35E}"/>
              </a:ext>
            </a:extLst>
          </p:cNvPr>
          <p:cNvSpPr/>
          <p:nvPr/>
        </p:nvSpPr>
        <p:spPr>
          <a:xfrm>
            <a:off x="497783" y="6470888"/>
            <a:ext cx="1150554" cy="2548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6BFF579D-66CC-4B81-A23A-C3BABF2C6207}"/>
              </a:ext>
            </a:extLst>
          </p:cNvPr>
          <p:cNvSpPr/>
          <p:nvPr/>
        </p:nvSpPr>
        <p:spPr>
          <a:xfrm>
            <a:off x="5995944" y="1036442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412F9EC-D51C-48B1-AC18-9F50DB06E117}"/>
              </a:ext>
            </a:extLst>
          </p:cNvPr>
          <p:cNvSpPr/>
          <p:nvPr/>
        </p:nvSpPr>
        <p:spPr>
          <a:xfrm>
            <a:off x="2433917" y="191505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/>
                </a:solidFill>
                <a:latin typeface="+mj-ea"/>
                <a:ea typeface="+mj-ea"/>
              </a:rPr>
              <a:t>CEO </a:t>
            </a:r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메세지</a:t>
            </a:r>
            <a:endParaRPr lang="ko-KR" altLang="en-US" sz="2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D6A1BDA-378F-4142-9335-00654DAC71BB}"/>
              </a:ext>
            </a:extLst>
          </p:cNvPr>
          <p:cNvSpPr/>
          <p:nvPr/>
        </p:nvSpPr>
        <p:spPr>
          <a:xfrm>
            <a:off x="5099926" y="191505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비 전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B5F00E4-3BD6-4200-B13F-EDF4FA55AAFF}"/>
              </a:ext>
            </a:extLst>
          </p:cNvPr>
          <p:cNvSpPr/>
          <p:nvPr/>
        </p:nvSpPr>
        <p:spPr>
          <a:xfrm>
            <a:off x="7765935" y="191505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오시는 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82C55-DDCD-4BE7-94BE-1334A86B3E42}"/>
              </a:ext>
            </a:extLst>
          </p:cNvPr>
          <p:cNvSpPr txBox="1"/>
          <p:nvPr/>
        </p:nvSpPr>
        <p:spPr>
          <a:xfrm>
            <a:off x="5426803" y="1101334"/>
            <a:ext cx="25908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latin typeface="+mj-ea"/>
                <a:ea typeface="+mj-ea"/>
              </a:rPr>
              <a:t>SINCE1988</a:t>
            </a:r>
            <a:endParaRPr lang="ko-KR" altLang="en-US" sz="3500" b="1" dirty="0"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19175-478D-4D1A-B4C3-D65B76247B62}"/>
              </a:ext>
            </a:extLst>
          </p:cNvPr>
          <p:cNvSpPr txBox="1"/>
          <p:nvPr/>
        </p:nvSpPr>
        <p:spPr>
          <a:xfrm>
            <a:off x="4740093" y="1621485"/>
            <a:ext cx="382348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고객과</a:t>
            </a:r>
            <a:r>
              <a:rPr lang="en-US" altLang="ko-KR" sz="5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5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함께</a:t>
            </a:r>
            <a:r>
              <a:rPr lang="en-US" altLang="ko-KR" sz="5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5000" b="1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B4283-4B86-4873-BBAC-33D0D65D8616}"/>
              </a:ext>
            </a:extLst>
          </p:cNvPr>
          <p:cNvSpPr txBox="1"/>
          <p:nvPr/>
        </p:nvSpPr>
        <p:spPr>
          <a:xfrm>
            <a:off x="2962364" y="2302216"/>
            <a:ext cx="73789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내일의 행복한 생활환경을 만들어갑니다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FF399F4-53E0-4C63-AC60-F75F60E11EE3}"/>
              </a:ext>
            </a:extLst>
          </p:cNvPr>
          <p:cNvSpPr/>
          <p:nvPr/>
        </p:nvSpPr>
        <p:spPr>
          <a:xfrm>
            <a:off x="0" y="3000592"/>
            <a:ext cx="13208000" cy="206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방역작업 이미지 </a:t>
            </a:r>
            <a:r>
              <a:rPr lang="en-US" altLang="ko-KR" sz="3200" dirty="0"/>
              <a:t>1</a:t>
            </a:r>
            <a:r>
              <a:rPr lang="ko-KR" altLang="en-US" sz="3200" dirty="0"/>
              <a:t>컷  삽입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7F5E3-021D-4A82-8F1F-E808A09C3C5E}"/>
              </a:ext>
            </a:extLst>
          </p:cNvPr>
          <p:cNvSpPr txBox="1"/>
          <p:nvPr/>
        </p:nvSpPr>
        <p:spPr>
          <a:xfrm>
            <a:off x="325647" y="5991815"/>
            <a:ext cx="1467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노력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EEDA401-EE98-4FBC-A6AA-72D283C3E9F6}"/>
              </a:ext>
            </a:extLst>
          </p:cNvPr>
          <p:cNvSpPr/>
          <p:nvPr/>
        </p:nvSpPr>
        <p:spPr>
          <a:xfrm>
            <a:off x="499368" y="5775159"/>
            <a:ext cx="1756900" cy="2406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364B5-055E-4F55-83C2-2A19DD84DE8C}"/>
              </a:ext>
            </a:extLst>
          </p:cNvPr>
          <p:cNvSpPr txBox="1"/>
          <p:nvPr/>
        </p:nvSpPr>
        <p:spPr>
          <a:xfrm>
            <a:off x="325647" y="5273014"/>
            <a:ext cx="21082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경험과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FC226D9-CEE0-4344-B7E4-4FAA454AFF5D}"/>
              </a:ext>
            </a:extLst>
          </p:cNvPr>
          <p:cNvSpPr/>
          <p:nvPr/>
        </p:nvSpPr>
        <p:spPr>
          <a:xfrm>
            <a:off x="3432403" y="5201835"/>
            <a:ext cx="9775597" cy="1713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방역작업 이미지 </a:t>
            </a:r>
            <a:r>
              <a:rPr lang="en-US" altLang="ko-KR" sz="3200" dirty="0"/>
              <a:t>1</a:t>
            </a:r>
            <a:r>
              <a:rPr lang="ko-KR" altLang="en-US" sz="3200" dirty="0"/>
              <a:t>컷  삽입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27D6F05-9679-46FE-BB2E-17BFBF5A6F23}"/>
              </a:ext>
            </a:extLst>
          </p:cNvPr>
          <p:cNvSpPr/>
          <p:nvPr/>
        </p:nvSpPr>
        <p:spPr>
          <a:xfrm>
            <a:off x="7132544" y="7059422"/>
            <a:ext cx="6075456" cy="2247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방역작업 이미지 </a:t>
            </a:r>
            <a:r>
              <a:rPr lang="en-US" altLang="ko-KR" sz="3200" dirty="0"/>
              <a:t>1</a:t>
            </a:r>
            <a:r>
              <a:rPr lang="ko-KR" altLang="en-US" sz="3200" dirty="0"/>
              <a:t>컷  삽입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940B796-AF5A-4F84-8855-478C7EE58E2A}"/>
              </a:ext>
            </a:extLst>
          </p:cNvPr>
          <p:cNvSpPr/>
          <p:nvPr/>
        </p:nvSpPr>
        <p:spPr>
          <a:xfrm>
            <a:off x="219531" y="6995506"/>
            <a:ext cx="7778205" cy="2754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이제 </a:t>
            </a:r>
            <a:r>
              <a:rPr lang="en-US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35</a:t>
            </a:r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여년에 걸쳐 축적된 노하우로</a:t>
            </a:r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각종 질환을 일으킬 수 있는 생활 환경 저해 요소를 제거해</a:t>
            </a:r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고객의 건강한 내일과</a:t>
            </a:r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endParaRPr lang="en-US" altLang="ko-KR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  <a:p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행복한 생활환경을 약속 드립니다</a:t>
            </a:r>
            <a:r>
              <a:rPr lang="en-US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.</a:t>
            </a:r>
            <a:endParaRPr lang="ko-KR" altLang="en-US" sz="2000" dirty="0">
              <a:solidFill>
                <a:schemeClr val="tx1"/>
              </a:solidFill>
              <a:latin typeface="휴먼옛체" panose="02030504000101010101" pitchFamily="18" charset="-127"/>
              <a:ea typeface="휴먼옛체" panose="02030504000101010101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C0441C-F1BF-4205-9442-54D73E70703D}"/>
              </a:ext>
            </a:extLst>
          </p:cNvPr>
          <p:cNvSpPr txBox="1"/>
          <p:nvPr/>
        </p:nvSpPr>
        <p:spPr>
          <a:xfrm>
            <a:off x="244168" y="4073899"/>
            <a:ext cx="3443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고객의 믿음을</a:t>
            </a:r>
            <a:endParaRPr lang="en-US" altLang="ko-KR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바탕으로한</a:t>
            </a:r>
            <a:endParaRPr lang="ko-KR" altLang="en-US" sz="4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13ECC-C1DD-434A-9C69-CB57A1B1B766}"/>
              </a:ext>
            </a:extLst>
          </p:cNvPr>
          <p:cNvSpPr txBox="1"/>
          <p:nvPr/>
        </p:nvSpPr>
        <p:spPr>
          <a:xfrm>
            <a:off x="238257" y="7161010"/>
            <a:ext cx="20569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i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Hygienic</a:t>
            </a:r>
            <a:endParaRPr lang="ko-KR" altLang="en-US" sz="3500" b="1" i="1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759D11-5F40-480E-A42B-3E2B23793663}"/>
              </a:ext>
            </a:extLst>
          </p:cNvPr>
          <p:cNvSpPr txBox="1"/>
          <p:nvPr/>
        </p:nvSpPr>
        <p:spPr>
          <a:xfrm>
            <a:off x="219531" y="8115627"/>
            <a:ext cx="175400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i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Healthy</a:t>
            </a:r>
            <a:endParaRPr lang="ko-KR" altLang="en-US" sz="3500" b="1" i="1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5DADA6-53E5-4849-A211-1ACCEC21DCDD}"/>
              </a:ext>
            </a:extLst>
          </p:cNvPr>
          <p:cNvSpPr txBox="1"/>
          <p:nvPr/>
        </p:nvSpPr>
        <p:spPr>
          <a:xfrm>
            <a:off x="219531" y="8103753"/>
            <a:ext cx="175400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i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Healthy</a:t>
            </a:r>
            <a:endParaRPr lang="ko-KR" altLang="en-US" sz="3500" b="1" i="1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5ED07B-6BDB-4787-A742-3EB99553AD4C}"/>
              </a:ext>
            </a:extLst>
          </p:cNvPr>
          <p:cNvSpPr txBox="1"/>
          <p:nvPr/>
        </p:nvSpPr>
        <p:spPr>
          <a:xfrm>
            <a:off x="219531" y="8977772"/>
            <a:ext cx="149432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i="1" dirty="0">
                <a:solidFill>
                  <a:srgbClr val="0070C0"/>
                </a:solidFill>
                <a:latin typeface="Amasis MT Pro Medium" panose="02040604050005020304" pitchFamily="18" charset="0"/>
              </a:rPr>
              <a:t>Happy</a:t>
            </a:r>
            <a:endParaRPr lang="ko-KR" altLang="en-US" sz="3500" b="1" i="1" dirty="0">
              <a:solidFill>
                <a:srgbClr val="0070C0"/>
              </a:solidFill>
              <a:latin typeface="Amasis MT Pro Medium" panose="020406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69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9D428475-1526-46A1-B0C2-7FAA3B5DBBC6}"/>
              </a:ext>
            </a:extLst>
          </p:cNvPr>
          <p:cNvSpPr/>
          <p:nvPr/>
        </p:nvSpPr>
        <p:spPr>
          <a:xfrm>
            <a:off x="5995944" y="1036442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B7C3FFD-114C-4111-AF71-8401F2FDCEAE}"/>
              </a:ext>
            </a:extLst>
          </p:cNvPr>
          <p:cNvSpPr/>
          <p:nvPr/>
        </p:nvSpPr>
        <p:spPr>
          <a:xfrm>
            <a:off x="2433917" y="191505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200" dirty="0">
                <a:solidFill>
                  <a:schemeClr val="tx1"/>
                </a:solidFill>
                <a:latin typeface="+mj-ea"/>
                <a:ea typeface="+mj-ea"/>
              </a:rPr>
              <a:t>CEO </a:t>
            </a:r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메세지</a:t>
            </a:r>
            <a:endParaRPr lang="ko-KR" altLang="en-US" sz="2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E997CB3-8AD8-4F44-8F80-8E12C319598A}"/>
              </a:ext>
            </a:extLst>
          </p:cNvPr>
          <p:cNvSpPr/>
          <p:nvPr/>
        </p:nvSpPr>
        <p:spPr>
          <a:xfrm>
            <a:off x="5099926" y="191505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비 전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42F23A8-D75A-4698-9958-78F99083CB0F}"/>
              </a:ext>
            </a:extLst>
          </p:cNvPr>
          <p:cNvSpPr/>
          <p:nvPr/>
        </p:nvSpPr>
        <p:spPr>
          <a:xfrm>
            <a:off x="7765935" y="191505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오시는 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DEFA1F-85A1-433C-9448-E791FB303F25}"/>
              </a:ext>
            </a:extLst>
          </p:cNvPr>
          <p:cNvSpPr txBox="1"/>
          <p:nvPr/>
        </p:nvSpPr>
        <p:spPr>
          <a:xfrm>
            <a:off x="3432403" y="1556025"/>
            <a:ext cx="6484924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700" b="1" dirty="0">
                <a:latin typeface="+mj-ea"/>
                <a:ea typeface="+mj-ea"/>
              </a:rPr>
              <a:t>“</a:t>
            </a:r>
            <a:r>
              <a:rPr lang="ko-KR" altLang="en-US" sz="1700" b="1" dirty="0">
                <a:latin typeface="+mj-ea"/>
                <a:ea typeface="+mj-ea"/>
              </a:rPr>
              <a:t>고객의 안심과 함께 성장하는 </a:t>
            </a:r>
            <a:r>
              <a:rPr lang="en-US" altLang="ko-KR" sz="1700" b="1" dirty="0">
                <a:latin typeface="+mj-ea"/>
                <a:ea typeface="+mj-ea"/>
              </a:rPr>
              <a:t>YESCO(</a:t>
            </a:r>
            <a:r>
              <a:rPr lang="ko-KR" altLang="en-US" sz="1700" b="1" dirty="0">
                <a:latin typeface="+mj-ea"/>
                <a:ea typeface="+mj-ea"/>
              </a:rPr>
              <a:t>영남방역</a:t>
            </a:r>
            <a:r>
              <a:rPr lang="en-US" altLang="ko-KR" sz="1700" b="1" dirty="0">
                <a:latin typeface="+mj-ea"/>
                <a:ea typeface="+mj-ea"/>
              </a:rPr>
              <a:t>)”</a:t>
            </a:r>
            <a:endParaRPr lang="ko-KR" altLang="en-US" sz="1700" b="1" dirty="0">
              <a:latin typeface="+mj-ea"/>
              <a:ea typeface="+mj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BB2243-0E3F-475E-8810-F979B2DC1555}"/>
              </a:ext>
            </a:extLst>
          </p:cNvPr>
          <p:cNvSpPr txBox="1"/>
          <p:nvPr/>
        </p:nvSpPr>
        <p:spPr>
          <a:xfrm>
            <a:off x="5319812" y="1102119"/>
            <a:ext cx="265970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500" b="1" dirty="0">
                <a:latin typeface="+mj-ea"/>
                <a:ea typeface="+mj-ea"/>
              </a:rPr>
              <a:t>SINCE 1988</a:t>
            </a:r>
            <a:endParaRPr lang="ko-KR" altLang="en-US" sz="3500" b="1" dirty="0">
              <a:latin typeface="+mj-ea"/>
              <a:ea typeface="+mj-ea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F50CC81-24BF-4597-B32B-3FAF4F770452}"/>
              </a:ext>
            </a:extLst>
          </p:cNvPr>
          <p:cNvSpPr/>
          <p:nvPr/>
        </p:nvSpPr>
        <p:spPr>
          <a:xfrm>
            <a:off x="432013" y="2186967"/>
            <a:ext cx="12312437" cy="2766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구글지도 연동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2724DB80-75A1-4751-8832-325BB3AB3DEB}"/>
              </a:ext>
            </a:extLst>
          </p:cNvPr>
          <p:cNvSpPr/>
          <p:nvPr/>
        </p:nvSpPr>
        <p:spPr>
          <a:xfrm>
            <a:off x="480635" y="2233035"/>
            <a:ext cx="4053265" cy="1310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500" dirty="0">
                <a:solidFill>
                  <a:schemeClr val="tx1"/>
                </a:solidFill>
              </a:rPr>
              <a:t>YESCO(</a:t>
            </a:r>
            <a:r>
              <a:rPr lang="ko-KR" altLang="en-US" sz="1500" dirty="0">
                <a:solidFill>
                  <a:schemeClr val="tx1"/>
                </a:solidFill>
              </a:rPr>
              <a:t>영남방역</a:t>
            </a:r>
            <a:r>
              <a:rPr lang="en-US" altLang="ko-KR" sz="1500" dirty="0">
                <a:solidFill>
                  <a:schemeClr val="tx1"/>
                </a:solidFill>
              </a:rPr>
              <a:t>)</a:t>
            </a:r>
          </a:p>
          <a:p>
            <a:r>
              <a:rPr lang="ko-KR" altLang="en-US" sz="1500" dirty="0">
                <a:solidFill>
                  <a:schemeClr val="tx1"/>
                </a:solidFill>
              </a:rPr>
              <a:t>경북 포항시 북구 환호공원길 </a:t>
            </a:r>
            <a:r>
              <a:rPr lang="en-US" altLang="ko-KR" sz="1500" dirty="0">
                <a:solidFill>
                  <a:schemeClr val="tx1"/>
                </a:solidFill>
              </a:rPr>
              <a:t>15</a:t>
            </a:r>
          </a:p>
          <a:p>
            <a:r>
              <a:rPr lang="en-US" altLang="ko-KR" sz="1500" dirty="0">
                <a:solidFill>
                  <a:schemeClr val="tx1"/>
                </a:solidFill>
              </a:rPr>
              <a:t>, B</a:t>
            </a:r>
            <a:r>
              <a:rPr lang="ko-KR" altLang="en-US" sz="1500" dirty="0">
                <a:solidFill>
                  <a:schemeClr val="tx1"/>
                </a:solidFill>
              </a:rPr>
              <a:t>동 </a:t>
            </a:r>
            <a:r>
              <a:rPr lang="en-US" altLang="ko-KR" sz="1500" dirty="0">
                <a:solidFill>
                  <a:schemeClr val="tx1"/>
                </a:solidFill>
              </a:rPr>
              <a:t>112</a:t>
            </a:r>
            <a:r>
              <a:rPr lang="ko-KR" altLang="en-US" sz="1500" dirty="0">
                <a:solidFill>
                  <a:schemeClr val="tx1"/>
                </a:solidFill>
              </a:rPr>
              <a:t>호</a:t>
            </a:r>
            <a:endParaRPr lang="en-US" altLang="ko-KR" sz="1500" dirty="0">
              <a:solidFill>
                <a:schemeClr val="tx1"/>
              </a:solidFill>
            </a:endParaRPr>
          </a:p>
          <a:p>
            <a:endParaRPr lang="en-US" altLang="ko-KR" sz="1500" dirty="0">
              <a:solidFill>
                <a:schemeClr val="tx1"/>
              </a:solidFill>
            </a:endParaRPr>
          </a:p>
          <a:p>
            <a:r>
              <a:rPr lang="ko-KR" altLang="en-US" sz="1500" dirty="0">
                <a:solidFill>
                  <a:schemeClr val="tx1"/>
                </a:solidFill>
              </a:rPr>
              <a:t>큰 지도 보기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91F5A4-578D-4190-80D5-20F43D91F4F5}"/>
              </a:ext>
            </a:extLst>
          </p:cNvPr>
          <p:cNvSpPr txBox="1"/>
          <p:nvPr/>
        </p:nvSpPr>
        <p:spPr>
          <a:xfrm>
            <a:off x="3513465" y="25979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길찾기</a:t>
            </a:r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9BF376-E65F-4D4A-ADC5-B4EC0B1B7D6B}"/>
              </a:ext>
            </a:extLst>
          </p:cNvPr>
          <p:cNvSpPr txBox="1"/>
          <p:nvPr/>
        </p:nvSpPr>
        <p:spPr>
          <a:xfrm>
            <a:off x="442632" y="4999068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경북 포항시 북구 환호공원길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15, B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동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112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호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T.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1533-8153 </a:t>
            </a:r>
            <a:endParaRPr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210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A1676B-A1B4-4843-BC68-93E476223FFC}"/>
              </a:ext>
            </a:extLst>
          </p:cNvPr>
          <p:cNvSpPr txBox="1"/>
          <p:nvPr/>
        </p:nvSpPr>
        <p:spPr>
          <a:xfrm>
            <a:off x="5319812" y="1005976"/>
            <a:ext cx="303480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 err="1">
                <a:latin typeface="+mj-ea"/>
                <a:ea typeface="+mj-ea"/>
              </a:rPr>
              <a:t>예스코</a:t>
            </a:r>
            <a:r>
              <a:rPr lang="ko-KR" altLang="en-US" sz="3500" b="1" dirty="0">
                <a:latin typeface="+mj-ea"/>
                <a:ea typeface="+mj-ea"/>
              </a:rPr>
              <a:t> 서비스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1A8206-4777-4F33-A182-022AB8745C67}"/>
              </a:ext>
            </a:extLst>
          </p:cNvPr>
          <p:cNvSpPr txBox="1"/>
          <p:nvPr/>
        </p:nvSpPr>
        <p:spPr>
          <a:xfrm>
            <a:off x="5510311" y="1454393"/>
            <a:ext cx="25512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5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YESCO</a:t>
            </a:r>
            <a:r>
              <a:rPr lang="ko-KR" altLang="en-US" sz="25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25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SERVICE</a:t>
            </a:r>
            <a:endParaRPr lang="ko-KR" altLang="en-US" sz="25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C80E411-E5A1-43E2-98C5-E633E03F18F7}"/>
              </a:ext>
            </a:extLst>
          </p:cNvPr>
          <p:cNvSpPr/>
          <p:nvPr/>
        </p:nvSpPr>
        <p:spPr>
          <a:xfrm>
            <a:off x="2795867" y="1971762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 err="1">
                <a:solidFill>
                  <a:schemeClr val="bg1"/>
                </a:solidFill>
                <a:latin typeface="+mj-ea"/>
                <a:ea typeface="+mj-ea"/>
              </a:rPr>
              <a:t>예스코</a:t>
            </a:r>
            <a:r>
              <a:rPr lang="ko-KR" altLang="en-US" sz="2200" b="1" dirty="0">
                <a:solidFill>
                  <a:schemeClr val="bg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9D95B98-D1FF-4756-BABF-2EB08B80A49F}"/>
              </a:ext>
            </a:extLst>
          </p:cNvPr>
          <p:cNvSpPr/>
          <p:nvPr/>
        </p:nvSpPr>
        <p:spPr>
          <a:xfrm>
            <a:off x="5461876" y="1971762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AC3E0BC-B492-467E-A2AF-04BA25133482}"/>
              </a:ext>
            </a:extLst>
          </p:cNvPr>
          <p:cNvSpPr/>
          <p:nvPr/>
        </p:nvSpPr>
        <p:spPr>
          <a:xfrm>
            <a:off x="8126883" y="1971762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01EDAEDC-E661-4578-8299-990092B5AF28}"/>
              </a:ext>
            </a:extLst>
          </p:cNvPr>
          <p:cNvSpPr/>
          <p:nvPr/>
        </p:nvSpPr>
        <p:spPr>
          <a:xfrm>
            <a:off x="6091194" y="2722142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198482-34AA-467B-AF60-40732973BEE0}"/>
              </a:ext>
            </a:extLst>
          </p:cNvPr>
          <p:cNvSpPr txBox="1"/>
          <p:nvPr/>
        </p:nvSpPr>
        <p:spPr>
          <a:xfrm>
            <a:off x="3653509" y="2878242"/>
            <a:ext cx="59009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35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여년의 업력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 </a:t>
            </a:r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정확한 상황판단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86EC491-E735-48D2-BDDE-147747A42E54}"/>
              </a:ext>
            </a:extLst>
          </p:cNvPr>
          <p:cNvSpPr/>
          <p:nvPr/>
        </p:nvSpPr>
        <p:spPr>
          <a:xfrm>
            <a:off x="0" y="3807337"/>
            <a:ext cx="13208000" cy="174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계약서 작성 이미지 </a:t>
            </a:r>
            <a:r>
              <a:rPr lang="en-US" altLang="ko-KR" sz="3200" dirty="0"/>
              <a:t>1</a:t>
            </a:r>
            <a:r>
              <a:rPr lang="ko-KR" altLang="en-US" sz="3200" dirty="0"/>
              <a:t>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CB733-27ED-4D1B-B6F7-D8C6C04DBB74}"/>
              </a:ext>
            </a:extLst>
          </p:cNvPr>
          <p:cNvSpPr txBox="1"/>
          <p:nvPr/>
        </p:nvSpPr>
        <p:spPr>
          <a:xfrm>
            <a:off x="7459038" y="6562052"/>
            <a:ext cx="481734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맞춤형 개선 컨설팅을 통해 </a:t>
            </a:r>
            <a:endParaRPr lang="en-US" altLang="ko-KR" sz="2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방제서비스를 제공합니다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41A0DFC-8D0E-47D7-A06C-0194C4457F5D}"/>
              </a:ext>
            </a:extLst>
          </p:cNvPr>
          <p:cNvSpPr/>
          <p:nvPr/>
        </p:nvSpPr>
        <p:spPr>
          <a:xfrm>
            <a:off x="-7" y="5623642"/>
            <a:ext cx="7227801" cy="1652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해충 방제사진 </a:t>
            </a:r>
            <a:r>
              <a:rPr lang="en-US" altLang="ko-KR" sz="3200" dirty="0"/>
              <a:t>1</a:t>
            </a:r>
            <a:r>
              <a:rPr lang="ko-KR" altLang="en-US" sz="3200" dirty="0"/>
              <a:t>컷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B8F0C-A0A9-481B-AED6-D4831D8FB698}"/>
              </a:ext>
            </a:extLst>
          </p:cNvPr>
          <p:cNvSpPr txBox="1"/>
          <p:nvPr/>
        </p:nvSpPr>
        <p:spPr>
          <a:xfrm>
            <a:off x="7366459" y="5475929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해충관리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0F90940-348E-42AF-B4E9-6D4F6C91696F}"/>
              </a:ext>
            </a:extLst>
          </p:cNvPr>
          <p:cNvSpPr/>
          <p:nvPr/>
        </p:nvSpPr>
        <p:spPr>
          <a:xfrm>
            <a:off x="7558800" y="6211040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368F51-84C0-484B-AAFF-1259842FD6B0}"/>
              </a:ext>
            </a:extLst>
          </p:cNvPr>
          <p:cNvSpPr txBox="1"/>
          <p:nvPr/>
        </p:nvSpPr>
        <p:spPr>
          <a:xfrm>
            <a:off x="7423694" y="6047625"/>
            <a:ext cx="191110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solution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796D5F-D104-450F-AB84-8D8CB8EEBEA7}"/>
              </a:ext>
            </a:extLst>
          </p:cNvPr>
          <p:cNvSpPr txBox="1"/>
          <p:nvPr/>
        </p:nvSpPr>
        <p:spPr>
          <a:xfrm>
            <a:off x="7439371" y="7317830"/>
            <a:ext cx="224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자세히 보기</a:t>
            </a: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12986528-D5A6-4ED8-B0F0-5D2DF31E1ED1}"/>
              </a:ext>
            </a:extLst>
          </p:cNvPr>
          <p:cNvCxnSpPr>
            <a:cxnSpLocks/>
          </p:cNvCxnSpPr>
          <p:nvPr/>
        </p:nvCxnSpPr>
        <p:spPr>
          <a:xfrm>
            <a:off x="9720393" y="7613879"/>
            <a:ext cx="28716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8B12741-0CB1-4417-89C6-995C7E19E5EE}"/>
              </a:ext>
            </a:extLst>
          </p:cNvPr>
          <p:cNvSpPr/>
          <p:nvPr/>
        </p:nvSpPr>
        <p:spPr>
          <a:xfrm>
            <a:off x="5720894" y="7900092"/>
            <a:ext cx="7227801" cy="1745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연무형  소독사진 </a:t>
            </a:r>
            <a:r>
              <a:rPr lang="en-US" altLang="ko-KR" sz="3200" dirty="0"/>
              <a:t>1</a:t>
            </a:r>
            <a:r>
              <a:rPr lang="ko-KR" altLang="en-US" sz="3200" dirty="0"/>
              <a:t>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46213F-AD65-4ADD-861B-F3111F0ACBE5}"/>
              </a:ext>
            </a:extLst>
          </p:cNvPr>
          <p:cNvSpPr txBox="1"/>
          <p:nvPr/>
        </p:nvSpPr>
        <p:spPr>
          <a:xfrm>
            <a:off x="138975" y="8416150"/>
            <a:ext cx="561564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환경부 인증을 받은 친환경 살균소독제로</a:t>
            </a:r>
            <a:endParaRPr lang="en-US" altLang="ko-KR" sz="23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23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서비스를 제공합니다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1D3FAD-FFDE-446D-A17E-ABF4720FC599}"/>
              </a:ext>
            </a:extLst>
          </p:cNvPr>
          <p:cNvSpPr txBox="1"/>
          <p:nvPr/>
        </p:nvSpPr>
        <p:spPr>
          <a:xfrm>
            <a:off x="46396" y="7308762"/>
            <a:ext cx="2749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살균소독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74164F33-C779-4AD1-99DD-2507E81FE894}"/>
              </a:ext>
            </a:extLst>
          </p:cNvPr>
          <p:cNvSpPr/>
          <p:nvPr/>
        </p:nvSpPr>
        <p:spPr>
          <a:xfrm>
            <a:off x="238737" y="8086403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85350E-4AA0-4D20-B929-C329697A327D}"/>
              </a:ext>
            </a:extLst>
          </p:cNvPr>
          <p:cNvSpPr txBox="1"/>
          <p:nvPr/>
        </p:nvSpPr>
        <p:spPr>
          <a:xfrm>
            <a:off x="103631" y="7901723"/>
            <a:ext cx="191110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solution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E1654-65C4-4B21-89AC-6569A922A197}"/>
              </a:ext>
            </a:extLst>
          </p:cNvPr>
          <p:cNvSpPr txBox="1"/>
          <p:nvPr/>
        </p:nvSpPr>
        <p:spPr>
          <a:xfrm>
            <a:off x="119308" y="9193193"/>
            <a:ext cx="22429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자세히 보기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E18CA0EE-40A7-4A28-AB88-91A72A66600D}"/>
              </a:ext>
            </a:extLst>
          </p:cNvPr>
          <p:cNvCxnSpPr>
            <a:cxnSpLocks/>
          </p:cNvCxnSpPr>
          <p:nvPr/>
        </p:nvCxnSpPr>
        <p:spPr>
          <a:xfrm>
            <a:off x="2400330" y="9489242"/>
            <a:ext cx="287165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7E265A5-CD15-4759-ADC3-7952860AEBAE}"/>
              </a:ext>
            </a:extLst>
          </p:cNvPr>
          <p:cNvSpPr txBox="1"/>
          <p:nvPr/>
        </p:nvSpPr>
        <p:spPr>
          <a:xfrm>
            <a:off x="4890401" y="240454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회사소개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E23B4F-DCC1-446F-85CC-279AA823F741}"/>
              </a:ext>
            </a:extLst>
          </p:cNvPr>
          <p:cNvSpPr txBox="1"/>
          <p:nvPr/>
        </p:nvSpPr>
        <p:spPr>
          <a:xfrm>
            <a:off x="6885053" y="240454"/>
            <a:ext cx="1659429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서비스소개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DF8E95-CA64-4CFA-8EF8-BCBFB5D6CFD9}"/>
              </a:ext>
            </a:extLst>
          </p:cNvPr>
          <p:cNvSpPr txBox="1"/>
          <p:nvPr/>
        </p:nvSpPr>
        <p:spPr>
          <a:xfrm>
            <a:off x="9039731" y="240454"/>
            <a:ext cx="3105886" cy="44627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무료견적</a:t>
            </a:r>
            <a:r>
              <a:rPr lang="en-US" altLang="ko-KR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/</a:t>
            </a:r>
            <a:r>
              <a:rPr lang="ko-KR" altLang="en-US" sz="2300" dirty="0">
                <a:latin typeface="Verdana Pro Cond SemiBold" panose="020B0604020202020204" pitchFamily="34" charset="0"/>
                <a:ea typeface="휴먼옛체" panose="02030504000101010101" pitchFamily="18" charset="-127"/>
                <a:cs typeface="Aharoni" panose="020B0604020202020204" pitchFamily="2" charset="-79"/>
              </a:rPr>
              <a:t>비교상담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7E203FE-F34A-4C67-88AA-2314FD097390}"/>
              </a:ext>
            </a:extLst>
          </p:cNvPr>
          <p:cNvSpPr txBox="1"/>
          <p:nvPr/>
        </p:nvSpPr>
        <p:spPr>
          <a:xfrm>
            <a:off x="279209" y="66274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 err="1">
                <a:latin typeface="Congenial SemiBold" panose="02000503040000020004" pitchFamily="2" charset="0"/>
                <a:ea typeface="휴먼옛체" panose="02030504000101010101" pitchFamily="18" charset="-127"/>
              </a:rPr>
              <a:t>yesco</a:t>
            </a:r>
            <a:endParaRPr lang="ko-KR" altLang="en-US" sz="4000" dirty="0">
              <a:latin typeface="Congenial SemiBold" panose="02000503040000020004" pitchFamily="2" charset="0"/>
              <a:ea typeface="휴먼옛체" panose="02030504000101010101" pitchFamily="18" charset="-127"/>
            </a:endParaRPr>
          </a:p>
        </p:txBody>
      </p:sp>
      <p:cxnSp>
        <p:nvCxnSpPr>
          <p:cNvPr id="40" name="직선 연결선 39">
            <a:extLst>
              <a:ext uri="{FF2B5EF4-FFF2-40B4-BE49-F238E27FC236}">
                <a16:creationId xmlns:a16="http://schemas.microsoft.com/office/drawing/2014/main" id="{155B6BBF-318C-4F32-A8D1-BDDC959F574F}"/>
              </a:ext>
            </a:extLst>
          </p:cNvPr>
          <p:cNvCxnSpPr>
            <a:cxnSpLocks/>
          </p:cNvCxnSpPr>
          <p:nvPr/>
        </p:nvCxnSpPr>
        <p:spPr>
          <a:xfrm>
            <a:off x="510363" y="859220"/>
            <a:ext cx="1208168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9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40E1DB-EEBE-41C9-ACFB-72A8843327C1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BBFBC-0078-4DDE-965E-6ECB5C6779BD}"/>
              </a:ext>
            </a:extLst>
          </p:cNvPr>
          <p:cNvSpPr txBox="1"/>
          <p:nvPr/>
        </p:nvSpPr>
        <p:spPr>
          <a:xfrm>
            <a:off x="4862611" y="646323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20B0502040204020203" pitchFamily="2" charset="0"/>
              </a:rPr>
              <a:t>PEST MANAGEMENT SOLUTION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0FA8BF-8C9D-4130-BBA5-3ED5E7296B91}"/>
              </a:ext>
            </a:extLst>
          </p:cNvPr>
          <p:cNvSpPr/>
          <p:nvPr/>
        </p:nvSpPr>
        <p:spPr>
          <a:xfrm>
            <a:off x="2795867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A97EB2B-F257-4388-8B60-5E10490EF73E}"/>
              </a:ext>
            </a:extLst>
          </p:cNvPr>
          <p:cNvSpPr/>
          <p:nvPr/>
        </p:nvSpPr>
        <p:spPr>
          <a:xfrm>
            <a:off x="5461876" y="114242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2949E56-33BD-4FCE-8F3D-2C6E1595E662}"/>
              </a:ext>
            </a:extLst>
          </p:cNvPr>
          <p:cNvSpPr/>
          <p:nvPr/>
        </p:nvSpPr>
        <p:spPr>
          <a:xfrm>
            <a:off x="8126883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FCF7FD8-4A1B-4E98-A042-DA25096CF4E3}"/>
              </a:ext>
            </a:extLst>
          </p:cNvPr>
          <p:cNvSpPr/>
          <p:nvPr/>
        </p:nvSpPr>
        <p:spPr>
          <a:xfrm>
            <a:off x="6091194" y="189280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ADA09-B355-40B5-A483-24AD51EBF62E}"/>
              </a:ext>
            </a:extLst>
          </p:cNvPr>
          <p:cNvSpPr txBox="1"/>
          <p:nvPr/>
        </p:nvSpPr>
        <p:spPr>
          <a:xfrm>
            <a:off x="4386079" y="2048907"/>
            <a:ext cx="4435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 방제 컨설팅을 통해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1BB5C-E7C4-41A2-B818-6582F13D5661}"/>
              </a:ext>
            </a:extLst>
          </p:cNvPr>
          <p:cNvSpPr txBox="1"/>
          <p:nvPr/>
        </p:nvSpPr>
        <p:spPr>
          <a:xfrm>
            <a:off x="2989064" y="2499883"/>
            <a:ext cx="7229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해충방제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48C0E5-9A26-47E8-83C5-7A808226EB47}"/>
              </a:ext>
            </a:extLst>
          </p:cNvPr>
          <p:cNvSpPr txBox="1"/>
          <p:nvPr/>
        </p:nvSpPr>
        <p:spPr>
          <a:xfrm>
            <a:off x="1757714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E87C48-22DC-43AE-AC90-04799342759A}"/>
              </a:ext>
            </a:extLst>
          </p:cNvPr>
          <p:cNvSpPr txBox="1"/>
          <p:nvPr/>
        </p:nvSpPr>
        <p:spPr>
          <a:xfrm>
            <a:off x="44332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8F3836-CE63-4484-B134-0641DA9E18B5}"/>
              </a:ext>
            </a:extLst>
          </p:cNvPr>
          <p:cNvSpPr txBox="1"/>
          <p:nvPr/>
        </p:nvSpPr>
        <p:spPr>
          <a:xfrm>
            <a:off x="68335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F282CF-FB56-449F-A38C-80E9C945766B}"/>
              </a:ext>
            </a:extLst>
          </p:cNvPr>
          <p:cNvSpPr txBox="1"/>
          <p:nvPr/>
        </p:nvSpPr>
        <p:spPr>
          <a:xfrm>
            <a:off x="937733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50E815-7B5C-4237-983D-ECEA066A0B38}"/>
              </a:ext>
            </a:extLst>
          </p:cNvPr>
          <p:cNvSpPr txBox="1"/>
          <p:nvPr/>
        </p:nvSpPr>
        <p:spPr>
          <a:xfrm>
            <a:off x="6198299" y="5939495"/>
            <a:ext cx="48697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시설 주변 지역 환경파악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외곽 및 건물 주변 방제서비스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비행해충 발생지역 제거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C7E8AD73-D31A-4D88-9028-900F65D4C7AA}"/>
              </a:ext>
            </a:extLst>
          </p:cNvPr>
          <p:cNvSpPr/>
          <p:nvPr/>
        </p:nvSpPr>
        <p:spPr>
          <a:xfrm>
            <a:off x="0" y="4260008"/>
            <a:ext cx="13208000" cy="165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외곽지역 방제소독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E70E818-1B35-4C2F-A437-C0EB18851044}"/>
              </a:ext>
            </a:extLst>
          </p:cNvPr>
          <p:cNvSpPr/>
          <p:nvPr/>
        </p:nvSpPr>
        <p:spPr>
          <a:xfrm>
            <a:off x="1238289" y="5227414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>
                <a:latin typeface="+mj-ea"/>
                <a:ea typeface="+mj-ea"/>
              </a:rPr>
              <a:t>1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60F23AE-62BB-4045-847D-512AFE4BDC2F}"/>
              </a:ext>
            </a:extLst>
          </p:cNvPr>
          <p:cNvSpPr txBox="1"/>
          <p:nvPr/>
        </p:nvSpPr>
        <p:spPr>
          <a:xfrm>
            <a:off x="2547940" y="5208364"/>
            <a:ext cx="24929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외곽지역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방제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B6801E0-A109-4DBD-8C2F-4FC169C2B7C9}"/>
              </a:ext>
            </a:extLst>
          </p:cNvPr>
          <p:cNvSpPr/>
          <p:nvPr/>
        </p:nvSpPr>
        <p:spPr>
          <a:xfrm>
            <a:off x="3958389" y="6112564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EE1E5-4C3A-4DD2-90BD-07366B2D0706}"/>
              </a:ext>
            </a:extLst>
          </p:cNvPr>
          <p:cNvSpPr txBox="1"/>
          <p:nvPr/>
        </p:nvSpPr>
        <p:spPr>
          <a:xfrm>
            <a:off x="3947485" y="5927884"/>
            <a:ext cx="1662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7028C8C0-85E4-44C0-9517-9934919534FF}"/>
              </a:ext>
            </a:extLst>
          </p:cNvPr>
          <p:cNvSpPr/>
          <p:nvPr/>
        </p:nvSpPr>
        <p:spPr>
          <a:xfrm flipV="1">
            <a:off x="21266" y="7474456"/>
            <a:ext cx="681223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E2A4464-6BF1-4FB6-BE39-3D812FBD9BCA}"/>
              </a:ext>
            </a:extLst>
          </p:cNvPr>
          <p:cNvSpPr txBox="1"/>
          <p:nvPr/>
        </p:nvSpPr>
        <p:spPr>
          <a:xfrm>
            <a:off x="193394" y="8139423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7D336E-AEBB-4DB6-8E90-9E55C8E15193}"/>
              </a:ext>
            </a:extLst>
          </p:cNvPr>
          <p:cNvSpPr txBox="1"/>
          <p:nvPr/>
        </p:nvSpPr>
        <p:spPr>
          <a:xfrm>
            <a:off x="214770" y="8615555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자유형: 도형 30">
            <a:extLst>
              <a:ext uri="{FF2B5EF4-FFF2-40B4-BE49-F238E27FC236}">
                <a16:creationId xmlns:a16="http://schemas.microsoft.com/office/drawing/2014/main" id="{0CA0CB83-56C7-480E-88A0-89AA7C8D8A4D}"/>
              </a:ext>
            </a:extLst>
          </p:cNvPr>
          <p:cNvSpPr/>
          <p:nvPr/>
        </p:nvSpPr>
        <p:spPr>
          <a:xfrm flipH="1">
            <a:off x="5544678" y="7494104"/>
            <a:ext cx="764205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A8A96D7B-236E-4468-8280-9292043207F1}"/>
              </a:ext>
            </a:extLst>
          </p:cNvPr>
          <p:cNvSpPr/>
          <p:nvPr/>
        </p:nvSpPr>
        <p:spPr>
          <a:xfrm>
            <a:off x="10058400" y="7121345"/>
            <a:ext cx="2956206" cy="270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4CEFF4-8C81-4C94-8633-3AD71FCD339C}"/>
              </a:ext>
            </a:extLst>
          </p:cNvPr>
          <p:cNvSpPr txBox="1"/>
          <p:nvPr/>
        </p:nvSpPr>
        <p:spPr>
          <a:xfrm>
            <a:off x="6395241" y="8073350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C4D659B-3AB8-4074-B8A0-5B33D1C11520}"/>
              </a:ext>
            </a:extLst>
          </p:cNvPr>
          <p:cNvSpPr txBox="1"/>
          <p:nvPr/>
        </p:nvSpPr>
        <p:spPr>
          <a:xfrm>
            <a:off x="6330423" y="8526741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270B38-3E9E-49DE-B161-9BF704D7A5D9}"/>
              </a:ext>
            </a:extLst>
          </p:cNvPr>
          <p:cNvSpPr txBox="1"/>
          <p:nvPr/>
        </p:nvSpPr>
        <p:spPr>
          <a:xfrm flipV="1">
            <a:off x="12512796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0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9271D73-F6FD-4EBB-90D1-5C7678F938AF}"/>
              </a:ext>
            </a:extLst>
          </p:cNvPr>
          <p:cNvSpPr txBox="1"/>
          <p:nvPr/>
        </p:nvSpPr>
        <p:spPr>
          <a:xfrm>
            <a:off x="5149548" y="91581"/>
            <a:ext cx="348364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500" b="1" dirty="0"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58A63D-32FE-4185-BF2C-20C5C70BAAEA}"/>
              </a:ext>
            </a:extLst>
          </p:cNvPr>
          <p:cNvSpPr txBox="1"/>
          <p:nvPr/>
        </p:nvSpPr>
        <p:spPr>
          <a:xfrm>
            <a:off x="4862611" y="646323"/>
            <a:ext cx="405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i="0" dirty="0">
                <a:solidFill>
                  <a:schemeClr val="bg1">
                    <a:lumMod val="65000"/>
                  </a:schemeClr>
                </a:solidFill>
                <a:effectLst/>
                <a:latin typeface="Poppins" panose="020B0502040204020203" pitchFamily="2" charset="0"/>
              </a:rPr>
              <a:t>PEST MANAGEMENT SOLUTION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CC72DB2-E14F-4ADE-A4A7-ACC4C637A365}"/>
              </a:ext>
            </a:extLst>
          </p:cNvPr>
          <p:cNvSpPr/>
          <p:nvPr/>
        </p:nvSpPr>
        <p:spPr>
          <a:xfrm>
            <a:off x="2795867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 err="1">
                <a:solidFill>
                  <a:schemeClr val="tx1"/>
                </a:solidFill>
                <a:latin typeface="+mj-ea"/>
                <a:ea typeface="+mj-ea"/>
              </a:rPr>
              <a:t>예스코</a:t>
            </a:r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 서비스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1D2F829D-B312-4714-BCCF-3C65A3401DDB}"/>
              </a:ext>
            </a:extLst>
          </p:cNvPr>
          <p:cNvSpPr/>
          <p:nvPr/>
        </p:nvSpPr>
        <p:spPr>
          <a:xfrm>
            <a:off x="5461876" y="1142427"/>
            <a:ext cx="2646948" cy="657446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  <a:latin typeface="+mj-ea"/>
                <a:ea typeface="+mj-ea"/>
              </a:rPr>
              <a:t>해충관리 솔루션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CBFAD09-D93B-42A5-AA04-88291DE9EE29}"/>
              </a:ext>
            </a:extLst>
          </p:cNvPr>
          <p:cNvSpPr/>
          <p:nvPr/>
        </p:nvSpPr>
        <p:spPr>
          <a:xfrm>
            <a:off x="8126883" y="1142427"/>
            <a:ext cx="2646948" cy="65744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  <a:latin typeface="+mj-ea"/>
                <a:ea typeface="+mj-ea"/>
              </a:rPr>
              <a:t>살균소독 솔루션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D9E7C4B-B2A6-482D-907E-E5DDC1885022}"/>
              </a:ext>
            </a:extLst>
          </p:cNvPr>
          <p:cNvSpPr/>
          <p:nvPr/>
        </p:nvSpPr>
        <p:spPr>
          <a:xfrm>
            <a:off x="6091194" y="1892807"/>
            <a:ext cx="1136600" cy="120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277A0F-2CC9-47C8-8D15-F5A7FED6E2F1}"/>
              </a:ext>
            </a:extLst>
          </p:cNvPr>
          <p:cNvSpPr txBox="1"/>
          <p:nvPr/>
        </p:nvSpPr>
        <p:spPr>
          <a:xfrm>
            <a:off x="4386079" y="2048907"/>
            <a:ext cx="44358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맞춤 방제 컨설팅을 통해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31C91-4738-4F5C-B49D-E9C169BC6EC4}"/>
              </a:ext>
            </a:extLst>
          </p:cNvPr>
          <p:cNvSpPr txBox="1"/>
          <p:nvPr/>
        </p:nvSpPr>
        <p:spPr>
          <a:xfrm>
            <a:off x="2989064" y="2499883"/>
            <a:ext cx="72298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효과적인 해충방제 서비스를 제공합니다</a:t>
            </a:r>
            <a:r>
              <a:rPr lang="en-US" altLang="ko-KR" sz="30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30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D4C8FE-31CD-45A0-BE7B-4C83C02CBDF7}"/>
              </a:ext>
            </a:extLst>
          </p:cNvPr>
          <p:cNvSpPr txBox="1"/>
          <p:nvPr/>
        </p:nvSpPr>
        <p:spPr>
          <a:xfrm>
            <a:off x="1757714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STEP.01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6A873A-1EB8-4B3F-92A1-BFBC7C45ADF2}"/>
              </a:ext>
            </a:extLst>
          </p:cNvPr>
          <p:cNvSpPr txBox="1"/>
          <p:nvPr/>
        </p:nvSpPr>
        <p:spPr>
          <a:xfrm>
            <a:off x="44332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rgbClr val="00B0F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STEP.02  </a:t>
            </a:r>
            <a:endParaRPr lang="ko-KR" altLang="en-US" sz="3500" b="1" dirty="0">
              <a:solidFill>
                <a:srgbClr val="00B0F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3D773-9E04-4B95-9358-D75FC5519522}"/>
              </a:ext>
            </a:extLst>
          </p:cNvPr>
          <p:cNvSpPr txBox="1"/>
          <p:nvPr/>
        </p:nvSpPr>
        <p:spPr>
          <a:xfrm>
            <a:off x="683350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STEP.03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CA16D4-720C-4675-9E17-071C205B21B5}"/>
              </a:ext>
            </a:extLst>
          </p:cNvPr>
          <p:cNvSpPr txBox="1"/>
          <p:nvPr/>
        </p:nvSpPr>
        <p:spPr>
          <a:xfrm>
            <a:off x="9377332" y="3686230"/>
            <a:ext cx="2094356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solidFill>
                  <a:schemeClr val="bg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STEP.04  </a:t>
            </a:r>
            <a:endParaRPr lang="ko-KR" altLang="en-US" sz="3500" b="1" dirty="0">
              <a:solidFill>
                <a:schemeClr val="bg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58A79-B8A9-4248-9474-ADA9A45C74CA}"/>
              </a:ext>
            </a:extLst>
          </p:cNvPr>
          <p:cNvSpPr txBox="1"/>
          <p:nvPr/>
        </p:nvSpPr>
        <p:spPr>
          <a:xfrm>
            <a:off x="6045898" y="5896965"/>
            <a:ext cx="6889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건물시설 보완 컨설팅을 통한 </a:t>
            </a:r>
            <a:endParaRPr lang="en-US" altLang="ko-KR" sz="2200" dirty="0"/>
          </a:p>
          <a:p>
            <a:r>
              <a:rPr lang="en-US" altLang="ko-KR" sz="2200" dirty="0"/>
              <a:t>      </a:t>
            </a:r>
            <a:r>
              <a:rPr lang="ko-KR" altLang="en-US" sz="2200" dirty="0"/>
              <a:t>실내 유입 경로 차단</a:t>
            </a:r>
            <a:endParaRPr lang="en-US" altLang="ko-KR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2200" dirty="0"/>
              <a:t>실내 발생 시 국소지역 </a:t>
            </a:r>
            <a:r>
              <a:rPr lang="ko-KR" altLang="en-US" sz="2200" dirty="0" err="1"/>
              <a:t>먹이제</a:t>
            </a:r>
            <a:r>
              <a:rPr lang="ko-KR" altLang="en-US" sz="2200" dirty="0"/>
              <a:t> 처리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C26B84A-C8B3-4F2B-9FBB-5D6FFDE56631}"/>
              </a:ext>
            </a:extLst>
          </p:cNvPr>
          <p:cNvSpPr/>
          <p:nvPr/>
        </p:nvSpPr>
        <p:spPr>
          <a:xfrm>
            <a:off x="0" y="4260008"/>
            <a:ext cx="13208000" cy="1655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건물 외곽 방제소독 사진 </a:t>
            </a:r>
            <a:r>
              <a:rPr lang="en-US" altLang="ko-KR" dirty="0"/>
              <a:t>1</a:t>
            </a:r>
            <a:r>
              <a:rPr lang="ko-KR" altLang="en-US" dirty="0"/>
              <a:t>컷 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C8A7E0A-E665-4D2B-8839-135E57908B87}"/>
              </a:ext>
            </a:extLst>
          </p:cNvPr>
          <p:cNvSpPr/>
          <p:nvPr/>
        </p:nvSpPr>
        <p:spPr>
          <a:xfrm>
            <a:off x="1238289" y="5142354"/>
            <a:ext cx="1085850" cy="63094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>
                <a:latin typeface="+mj-ea"/>
                <a:ea typeface="+mj-ea"/>
              </a:rPr>
              <a:t>2</a:t>
            </a:r>
            <a:r>
              <a:rPr lang="ko-KR" altLang="en-US" sz="2500" b="1" dirty="0">
                <a:latin typeface="+mj-ea"/>
                <a:ea typeface="+mj-ea"/>
              </a:rPr>
              <a:t>단계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29386-9781-4EA9-94C0-2715BBEE67F8}"/>
              </a:ext>
            </a:extLst>
          </p:cNvPr>
          <p:cNvSpPr txBox="1"/>
          <p:nvPr/>
        </p:nvSpPr>
        <p:spPr>
          <a:xfrm>
            <a:off x="2547940" y="5123304"/>
            <a:ext cx="38507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5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건물 인접지역</a:t>
            </a:r>
            <a:endParaRPr lang="en-US" altLang="ko-KR" sz="45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방제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CFE2304-11B9-4D8D-A76B-2D430E555450}"/>
              </a:ext>
            </a:extLst>
          </p:cNvPr>
          <p:cNvSpPr/>
          <p:nvPr/>
        </p:nvSpPr>
        <p:spPr>
          <a:xfrm>
            <a:off x="3958389" y="6027504"/>
            <a:ext cx="1604250" cy="3510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28CAD7-FD6A-48C2-9A2C-8A204549F8C6}"/>
              </a:ext>
            </a:extLst>
          </p:cNvPr>
          <p:cNvSpPr txBox="1"/>
          <p:nvPr/>
        </p:nvSpPr>
        <p:spPr>
          <a:xfrm>
            <a:off x="3947485" y="5842824"/>
            <a:ext cx="166269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5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service</a:t>
            </a:r>
            <a:endParaRPr lang="ko-KR" altLang="en-US" sz="35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4D98582F-BC08-4ED3-97FF-9FEA99E283F9}"/>
              </a:ext>
            </a:extLst>
          </p:cNvPr>
          <p:cNvSpPr/>
          <p:nvPr/>
        </p:nvSpPr>
        <p:spPr>
          <a:xfrm flipV="1">
            <a:off x="21266" y="7474456"/>
            <a:ext cx="681223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0118CA-FA2E-4A8D-9094-2D9D8D8AA19F}"/>
              </a:ext>
            </a:extLst>
          </p:cNvPr>
          <p:cNvSpPr txBox="1"/>
          <p:nvPr/>
        </p:nvSpPr>
        <p:spPr>
          <a:xfrm>
            <a:off x="193394" y="8139423"/>
            <a:ext cx="59426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ko-KR" altLang="en-US" sz="2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서비스를 비교견적 비교체험 해보세요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DD85E8-B948-4F9C-B6C7-3951369828E9}"/>
              </a:ext>
            </a:extLst>
          </p:cNvPr>
          <p:cNvSpPr txBox="1"/>
          <p:nvPr/>
        </p:nvSpPr>
        <p:spPr>
          <a:xfrm>
            <a:off x="214770" y="8615555"/>
            <a:ext cx="558197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무료견적 비교상담 바로가기 </a:t>
            </a:r>
            <a:r>
              <a:rPr lang="en-US" altLang="ko-KR" sz="3000" b="1" dirty="0"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endParaRPr lang="ko-KR" altLang="en-US" sz="3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자유형: 도형 29">
            <a:extLst>
              <a:ext uri="{FF2B5EF4-FFF2-40B4-BE49-F238E27FC236}">
                <a16:creationId xmlns:a16="http://schemas.microsoft.com/office/drawing/2014/main" id="{D6A2438F-F803-4075-B95C-60BDD005334A}"/>
              </a:ext>
            </a:extLst>
          </p:cNvPr>
          <p:cNvSpPr/>
          <p:nvPr/>
        </p:nvSpPr>
        <p:spPr>
          <a:xfrm flipH="1">
            <a:off x="5544678" y="7494104"/>
            <a:ext cx="7642056" cy="2392553"/>
          </a:xfrm>
          <a:custGeom>
            <a:avLst/>
            <a:gdLst>
              <a:gd name="connsiteX0" fmla="*/ 0 w 6953693"/>
              <a:gd name="connsiteY0" fmla="*/ 21265 h 2339162"/>
              <a:gd name="connsiteX1" fmla="*/ 0 w 6953693"/>
              <a:gd name="connsiteY1" fmla="*/ 21265 h 2339162"/>
              <a:gd name="connsiteX2" fmla="*/ 1531088 w 6953693"/>
              <a:gd name="connsiteY2" fmla="*/ 21265 h 2339162"/>
              <a:gd name="connsiteX3" fmla="*/ 5805377 w 6953693"/>
              <a:gd name="connsiteY3" fmla="*/ 0 h 2339162"/>
              <a:gd name="connsiteX4" fmla="*/ 6953693 w 6953693"/>
              <a:gd name="connsiteY4" fmla="*/ 2317897 h 2339162"/>
              <a:gd name="connsiteX5" fmla="*/ 63795 w 6953693"/>
              <a:gd name="connsiteY5" fmla="*/ 2339162 h 2339162"/>
              <a:gd name="connsiteX6" fmla="*/ 0 w 6953693"/>
              <a:gd name="connsiteY6" fmla="*/ 21265 h 2339162"/>
              <a:gd name="connsiteX0" fmla="*/ 21265 w 6974958"/>
              <a:gd name="connsiteY0" fmla="*/ 21265 h 2360427"/>
              <a:gd name="connsiteX1" fmla="*/ 21265 w 6974958"/>
              <a:gd name="connsiteY1" fmla="*/ 21265 h 2360427"/>
              <a:gd name="connsiteX2" fmla="*/ 1552353 w 6974958"/>
              <a:gd name="connsiteY2" fmla="*/ 21265 h 2360427"/>
              <a:gd name="connsiteX3" fmla="*/ 5826642 w 6974958"/>
              <a:gd name="connsiteY3" fmla="*/ 0 h 2360427"/>
              <a:gd name="connsiteX4" fmla="*/ 6974958 w 6974958"/>
              <a:gd name="connsiteY4" fmla="*/ 2317897 h 2360427"/>
              <a:gd name="connsiteX5" fmla="*/ 0 w 6974958"/>
              <a:gd name="connsiteY5" fmla="*/ 2360427 h 2360427"/>
              <a:gd name="connsiteX6" fmla="*/ 21265 w 6974958"/>
              <a:gd name="connsiteY6" fmla="*/ 21265 h 2360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4958" h="2360427">
                <a:moveTo>
                  <a:pt x="21265" y="21265"/>
                </a:moveTo>
                <a:lnTo>
                  <a:pt x="21265" y="21265"/>
                </a:lnTo>
                <a:cubicBezTo>
                  <a:pt x="1163347" y="60647"/>
                  <a:pt x="105196" y="36032"/>
                  <a:pt x="1552353" y="21265"/>
                </a:cubicBezTo>
                <a:lnTo>
                  <a:pt x="5826642" y="0"/>
                </a:lnTo>
                <a:lnTo>
                  <a:pt x="6974958" y="2317897"/>
                </a:lnTo>
                <a:lnTo>
                  <a:pt x="0" y="2360427"/>
                </a:lnTo>
                <a:lnTo>
                  <a:pt x="21265" y="2126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57354B8D-0D60-4C0F-B149-3A56D4F4C28A}"/>
              </a:ext>
            </a:extLst>
          </p:cNvPr>
          <p:cNvSpPr/>
          <p:nvPr/>
        </p:nvSpPr>
        <p:spPr>
          <a:xfrm>
            <a:off x="10058400" y="7121345"/>
            <a:ext cx="2956206" cy="27081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상담원 이미지</a:t>
            </a: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ko-KR" altLang="en-US" dirty="0"/>
              <a:t>컷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B5B4AB-BAEA-41AF-88ED-9E5876F98B51}"/>
              </a:ext>
            </a:extLst>
          </p:cNvPr>
          <p:cNvSpPr txBox="1"/>
          <p:nvPr/>
        </p:nvSpPr>
        <p:spPr>
          <a:xfrm>
            <a:off x="6395241" y="8073350"/>
            <a:ext cx="44759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해충 때문에 </a:t>
            </a:r>
            <a:r>
              <a:rPr lang="ko-KR" altLang="en-US" sz="30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고민이세요</a:t>
            </a:r>
            <a:r>
              <a:rPr lang="en-US" altLang="ko-KR" sz="3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endParaRPr lang="ko-KR" altLang="en-US" sz="3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A84E4F-422B-4AB8-9857-7098F98A0DD5}"/>
              </a:ext>
            </a:extLst>
          </p:cNvPr>
          <p:cNvSpPr txBox="1"/>
          <p:nvPr/>
        </p:nvSpPr>
        <p:spPr>
          <a:xfrm>
            <a:off x="6330423" y="8526741"/>
            <a:ext cx="45111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지금 바로 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2200" b="1" dirty="0" err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예스코</a:t>
            </a:r>
            <a:r>
              <a:rPr lang="en-US" altLang="ko-KR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＇</a:t>
            </a:r>
            <a:r>
              <a:rPr lang="ko-KR" altLang="en-US" sz="2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상담하세요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60290B-5179-4CCB-A35E-F5703119137C}"/>
              </a:ext>
            </a:extLst>
          </p:cNvPr>
          <p:cNvSpPr txBox="1"/>
          <p:nvPr/>
        </p:nvSpPr>
        <p:spPr>
          <a:xfrm>
            <a:off x="314160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CEB453-0CF7-43EB-86D6-73621A3D7C71}"/>
              </a:ext>
            </a:extLst>
          </p:cNvPr>
          <p:cNvSpPr txBox="1"/>
          <p:nvPr/>
        </p:nvSpPr>
        <p:spPr>
          <a:xfrm flipV="1">
            <a:off x="12512796" y="4734342"/>
            <a:ext cx="5018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000" b="1" dirty="0">
                <a:solidFill>
                  <a:schemeClr val="bg1"/>
                </a:solidFill>
              </a:rPr>
              <a:t>〈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5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1349</Words>
  <Application>Microsoft Office PowerPoint</Application>
  <PresentationFormat>사용자 지정</PresentationFormat>
  <Paragraphs>377</Paragraphs>
  <Slides>17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맑은 고딕</vt:lpstr>
      <vt:lpstr>맑은 고딕 Semilight</vt:lpstr>
      <vt:lpstr>휴먼옛체</vt:lpstr>
      <vt:lpstr>Amasis MT Pro Medium</vt:lpstr>
      <vt:lpstr>Arial</vt:lpstr>
      <vt:lpstr>Calibri</vt:lpstr>
      <vt:lpstr>Calibri Light</vt:lpstr>
      <vt:lpstr>Congenial SemiBold</vt:lpstr>
      <vt:lpstr>Poppins</vt:lpstr>
      <vt:lpstr>Verdana Pro Cond SemiBold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shm0673@naver.com</dc:creator>
  <cp:lastModifiedBy>shm0673@naver.com</cp:lastModifiedBy>
  <cp:revision>46</cp:revision>
  <dcterms:created xsi:type="dcterms:W3CDTF">2022-03-06T05:05:04Z</dcterms:created>
  <dcterms:modified xsi:type="dcterms:W3CDTF">2022-04-26T15:06:24Z</dcterms:modified>
</cp:coreProperties>
</file>